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90B8C-E105-45FF-B8AB-C297E7B6E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VE" sz="4400" b="1" dirty="0"/>
              <a:t>¿AVANZA EL ESTADO COMUNAL?</a:t>
            </a:r>
            <a:endParaRPr lang="en-US" sz="4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17BD9B-FE3F-4A33-BDC9-E8A62E32CF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VE" dirty="0"/>
              <a:t>LEY DE LAS CIUDADES COMUNALES</a:t>
            </a:r>
          </a:p>
          <a:p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0E16F35-AAC8-4E23-B58B-152D1B466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775" y="551648"/>
            <a:ext cx="2674706" cy="148780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BE6FF83-F67A-44DD-A473-7BD0D92A2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775" y="456327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9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3211A65-8184-4B38-8B2D-268A1684C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5728" y="403471"/>
            <a:ext cx="7958331" cy="1077229"/>
          </a:xfrm>
        </p:spPr>
        <p:txBody>
          <a:bodyPr/>
          <a:lstStyle/>
          <a:p>
            <a:pPr algn="ctr"/>
            <a:r>
              <a:rPr lang="es-VE" dirty="0"/>
              <a:t>	1. EL CARÁCTER ILEGÍTIMO DEL ESTADO COMUNAL</a:t>
            </a:r>
            <a:endParaRPr lang="en-US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40AE7DA-0386-4585-877B-3C15DFA8B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720" y="2052116"/>
            <a:ext cx="8873419" cy="4440124"/>
          </a:xfrm>
        </p:spPr>
        <p:txBody>
          <a:bodyPr anchor="t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VE" dirty="0"/>
              <a:t>VOTO POPULAR DESAPUEBA LA REFORMA DE LA CONSTITUCIÓN EN EL PLEBISCITO DE DICIEMBRE 2007</a:t>
            </a:r>
          </a:p>
          <a:p>
            <a:pPr marL="0" indent="0" algn="just">
              <a:buNone/>
            </a:pPr>
            <a:endParaRPr lang="es-VE" dirty="0"/>
          </a:p>
          <a:p>
            <a:pPr marL="0" indent="0" algn="just">
              <a:buNone/>
            </a:pPr>
            <a:r>
              <a:rPr lang="es-VE" dirty="0"/>
              <a:t>LEY ORGÁNICA DE LOS CONSEJOS COMUNALES DE 2009, LEYES SOCIALISTAS DE 2010 Y OTRAS REGULACIONES NO TIENEN ASIDERO CONSTITUCIONAL</a:t>
            </a:r>
          </a:p>
          <a:p>
            <a:pPr marL="0" indent="0" algn="ctr">
              <a:buNone/>
            </a:pPr>
            <a:endParaRPr lang="es-VE" dirty="0"/>
          </a:p>
          <a:p>
            <a:pPr marL="0" indent="0" algn="just">
              <a:buNone/>
            </a:pPr>
            <a:r>
              <a:rPr lang="es-VE" dirty="0"/>
              <a:t>	</a:t>
            </a:r>
          </a:p>
          <a:p>
            <a:pPr marL="0" indent="0" algn="just">
              <a:buNone/>
            </a:pPr>
            <a:r>
              <a:rPr lang="es-VE" dirty="0">
                <a:latin typeface="Arial Black" panose="020B0A04020102020204" pitchFamily="34" charset="0"/>
              </a:rPr>
              <a:t>PERTENECEN A UN ESTADO CONTRARIO A LA CRBV. SON INSTITUCIONES CENTRALIZADAS Y AUTORITARIAS</a:t>
            </a:r>
            <a:endParaRPr lang="es-VE" dirty="0"/>
          </a:p>
          <a:p>
            <a:pPr marL="0" indent="0" algn="just">
              <a:buNone/>
            </a:pPr>
            <a:endParaRPr lang="es-VE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4B25A1F0-A22E-4FD3-88CC-A647CD66C6C0}"/>
              </a:ext>
            </a:extLst>
          </p:cNvPr>
          <p:cNvSpPr/>
          <p:nvPr/>
        </p:nvSpPr>
        <p:spPr>
          <a:xfrm>
            <a:off x="8138160" y="4272178"/>
            <a:ext cx="1879600" cy="985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2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FCE13-FD12-4F63-97FF-53A9E836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2. CC Y COMUNAS ¿CUÁL ES LA SITUACIÓN?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459BCC-B8EF-41F8-885A-42C40F03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959" y="2163876"/>
            <a:ext cx="7796540" cy="3997828"/>
          </a:xfrm>
        </p:spPr>
        <p:txBody>
          <a:bodyPr anchor="t">
            <a:normAutofit fontScale="92500" lnSpcReduction="10000"/>
          </a:bodyPr>
          <a:lstStyle/>
          <a:p>
            <a:r>
              <a:rPr lang="es-VE" dirty="0"/>
              <a:t>CENSO DE 2013: 1.400. NÚMEROS OFICIALES ACTUALES DUDOSOS (2.340)</a:t>
            </a:r>
          </a:p>
          <a:p>
            <a:r>
              <a:rPr lang="es-VE" dirty="0"/>
              <a:t>REDUCCIÓN DE FINANCIAMIENTOS</a:t>
            </a:r>
          </a:p>
          <a:p>
            <a:r>
              <a:rPr lang="es-VE" dirty="0"/>
              <a:t>TRATO SECTORIALIZADO. CREACIÓN DE CLAP Y CPC</a:t>
            </a:r>
          </a:p>
          <a:p>
            <a:r>
              <a:rPr lang="es-VE" dirty="0"/>
              <a:t>ACTIVISTAS SON CASI LOS MISMOS EN TODAS</a:t>
            </a:r>
          </a:p>
          <a:p>
            <a:r>
              <a:rPr lang="es-VE" dirty="0"/>
              <a:t>ACTIVISTAS SON GESTORES DE SERVICIOS A SUS COMUNIDADES ¿CUÁL EMPODERAMIENTO?</a:t>
            </a:r>
          </a:p>
          <a:p>
            <a:r>
              <a:rPr lang="es-VE" dirty="0"/>
              <a:t>BRAZOS OPERATIVOS DEL ESTADO CUMPLIENDO DIVERSAS FUNCIONES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5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45DCF-CAB9-4EDB-B9A2-11B03098F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LA UTOPÍA SOCIALISTA VUELTA DISTOPÍA 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BE3C76-5869-4E30-BE24-44A5CE63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885285"/>
            <a:ext cx="9107099" cy="4606955"/>
          </a:xfrm>
        </p:spPr>
        <p:txBody>
          <a:bodyPr anchor="t">
            <a:normAutofit fontScale="92500" lnSpcReduction="20000"/>
          </a:bodyPr>
          <a:lstStyle/>
          <a:p>
            <a:endParaRPr lang="es-VE" dirty="0"/>
          </a:p>
          <a:p>
            <a:r>
              <a:rPr lang="es-VE" dirty="0"/>
              <a:t>LA SOCIEDAD VENEZOLANA COMO FANTASÍA. DISOCIACIÓN CON LA REALIDAD ¿POR QUÉ? ¿PARA QUÉ?</a:t>
            </a:r>
          </a:p>
          <a:p>
            <a:pPr marL="0" indent="0">
              <a:buNone/>
            </a:pPr>
            <a:endParaRPr lang="es-VE" dirty="0"/>
          </a:p>
          <a:p>
            <a:pPr lvl="1"/>
            <a:r>
              <a:rPr lang="es-VE" dirty="0"/>
              <a:t>A. COMPLACER  A  ACTIVISTAS. FORTALECER LA NARRATIVA SOCIALISTA COMO  POSVERDAD </a:t>
            </a:r>
          </a:p>
          <a:p>
            <a:pPr lvl="1"/>
            <a:r>
              <a:rPr lang="es-VE" dirty="0"/>
              <a:t>B. REACTIVAR PARA MOVILIZACIÓN ELECTORAL </a:t>
            </a:r>
          </a:p>
          <a:p>
            <a:pPr lvl="1"/>
            <a:r>
              <a:rPr lang="es-VE" dirty="0"/>
              <a:t>C. DEMOSTRAR QUE SE CONTINÚA EL LEGADO</a:t>
            </a:r>
          </a:p>
          <a:p>
            <a:pPr lvl="1"/>
            <a:r>
              <a:rPr lang="es-VE" dirty="0"/>
              <a:t>D. ASUSTAR Y AMEDRENTAR A OPOSITORES</a:t>
            </a:r>
          </a:p>
          <a:p>
            <a:pPr lvl="1"/>
            <a:r>
              <a:rPr lang="es-VE" dirty="0"/>
              <a:t>E. DESCONCENTRAR ADMINISTRATIVAMENTE</a:t>
            </a:r>
          </a:p>
          <a:p>
            <a:pPr lvl="1"/>
            <a:r>
              <a:rPr lang="es-VE" dirty="0"/>
              <a:t>F. ¿DARLE ILUSIONES A LA IZQUIERDA INTERNACIONAL QUE LOS APOYA?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0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30F30762-DD80-4004-9905-26404309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0" y="741680"/>
            <a:ext cx="8406059" cy="1143605"/>
          </a:xfrm>
        </p:spPr>
        <p:txBody>
          <a:bodyPr/>
          <a:lstStyle/>
          <a:p>
            <a:pPr algn="ctr"/>
            <a:r>
              <a:rPr lang="es-VE" b="1" dirty="0"/>
              <a:t>EN CONCLUSIÓN </a:t>
            </a:r>
            <a:endParaRPr lang="en-US" b="1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020C0BC-1275-405C-BD0B-8A758AF3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18" y="1788160"/>
            <a:ext cx="8483682" cy="4678344"/>
          </a:xfrm>
        </p:spPr>
        <p:txBody>
          <a:bodyPr anchor="t">
            <a:normAutofit lnSpcReduction="10000"/>
          </a:bodyPr>
          <a:lstStyle/>
          <a:p>
            <a:r>
              <a:rPr lang="es-VE" dirty="0"/>
              <a:t>EL GOBIERNO CONTINÚA AUMENTANDO ESTRUCTURAS TERRITORIALES ALTERNATIVAS A ENTIDADES FEDERALES Y MUNICIPALES, PERO NO HAY RECURSOS PARA HACERLAS EFECTIVAS O ATRACTIVAS.</a:t>
            </a:r>
          </a:p>
          <a:p>
            <a:endParaRPr lang="es-VE" dirty="0"/>
          </a:p>
          <a:p>
            <a:r>
              <a:rPr lang="es-VE" dirty="0"/>
              <a:t>PARECIERA USARSE COMO RECURSO SIMBÓLICO PARA MANTENER VIVO EL VÍNCULO CON EL COMANDANTE ETERNO.</a:t>
            </a:r>
          </a:p>
          <a:p>
            <a:pPr marL="0" indent="0">
              <a:buNone/>
            </a:pPr>
            <a:endParaRPr lang="es-VE" dirty="0"/>
          </a:p>
          <a:p>
            <a:r>
              <a:rPr lang="es-VE" dirty="0"/>
              <a:t> TAMBIÉN ENSAYAN FORMAS ORGANIZATIVAS QUE SERVIRÍAN PARA DIVERSOS PROPÓSITOS, PARTICULARMENTE ELECTORALES.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46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{5D58EC23-BBA4-4CFE-8E83-BD5F34F0776E}tf16401375</Template>
  <TotalTime>311</TotalTime>
  <Words>257</Words>
  <Application>Microsoft Office PowerPoint</Application>
  <PresentationFormat>Panorámica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MS Shell Dlg 2</vt:lpstr>
      <vt:lpstr>Wingdings</vt:lpstr>
      <vt:lpstr>Wingdings 3</vt:lpstr>
      <vt:lpstr>Madison</vt:lpstr>
      <vt:lpstr>¿AVANZA EL ESTADO COMUNAL?</vt:lpstr>
      <vt:lpstr> 1. EL CARÁCTER ILEGÍTIMO DEL ESTADO COMUNAL</vt:lpstr>
      <vt:lpstr>2. CC Y COMUNAS ¿CUÁL ES LA SITUACIÓN?</vt:lpstr>
      <vt:lpstr>LA UTOPÍA SOCIALISTA VUELTA DISTOPÍA </vt:lpstr>
      <vt:lpstr>EN CONCLUSIÓN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¿AVANZA EL ESTADO COMUNAL?</dc:title>
  <dc:creator>Margarita López</dc:creator>
  <cp:lastModifiedBy>Margarita López</cp:lastModifiedBy>
  <cp:revision>14</cp:revision>
  <dcterms:created xsi:type="dcterms:W3CDTF">2021-04-19T18:42:41Z</dcterms:created>
  <dcterms:modified xsi:type="dcterms:W3CDTF">2021-04-21T21:30:07Z</dcterms:modified>
</cp:coreProperties>
</file>