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4" r:id="rId3"/>
    <p:sldId id="258" r:id="rId4"/>
    <p:sldId id="268" r:id="rId5"/>
    <p:sldId id="262" r:id="rId6"/>
    <p:sldId id="270" r:id="rId7"/>
    <p:sldId id="273" r:id="rId8"/>
    <p:sldId id="261" r:id="rId9"/>
    <p:sldId id="264" r:id="rId10"/>
    <p:sldId id="275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F6A87-8D85-4C18-8BD7-564C8E896F8D}" v="113" dt="2021-08-18T18:09:03.6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siarodriguez:Documents:IPFT-Instituto%20Parlamentario%20Ferm&#237;n%20Toro:Presentaci&#243;n%20FSS:Graficos%20Pres%20FSS%20IPF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810316375123802E-2"/>
          <c:y val="0.16666666666666699"/>
          <c:w val="0.91372860578056503"/>
          <c:h val="0.5859744094488189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Hoja1!$B$5</c:f>
              <c:strCache>
                <c:ptCount val="1"/>
                <c:pt idx="0">
                  <c:v>% Mujeres en Sec Baja Productividad NO AFILIADAS a sistema de pensiones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63252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Hoja1!$C$4:$L$4</c:f>
              <c:strCache>
                <c:ptCount val="10"/>
                <c:pt idx="0">
                  <c:v>Promedio LAC</c:v>
                </c:pt>
                <c:pt idx="1">
                  <c:v>Bolivia</c:v>
                </c:pt>
                <c:pt idx="2">
                  <c:v>Perú</c:v>
                </c:pt>
                <c:pt idx="3">
                  <c:v>Chile</c:v>
                </c:pt>
                <c:pt idx="4">
                  <c:v>Uruguay</c:v>
                </c:pt>
                <c:pt idx="5">
                  <c:v>Brasil</c:v>
                </c:pt>
                <c:pt idx="6">
                  <c:v>Venezuela</c:v>
                </c:pt>
                <c:pt idx="7">
                  <c:v>Colombia</c:v>
                </c:pt>
                <c:pt idx="8">
                  <c:v>México</c:v>
                </c:pt>
                <c:pt idx="9">
                  <c:v>Ecuador</c:v>
                </c:pt>
              </c:strCache>
            </c:strRef>
          </c:cat>
          <c:val>
            <c:numRef>
              <c:f>Hoja1!$C$5:$L$5</c:f>
              <c:numCache>
                <c:formatCode>0</c:formatCode>
                <c:ptCount val="10"/>
                <c:pt idx="0">
                  <c:v>82</c:v>
                </c:pt>
                <c:pt idx="1">
                  <c:v>98</c:v>
                </c:pt>
                <c:pt idx="2">
                  <c:v>99</c:v>
                </c:pt>
                <c:pt idx="3">
                  <c:v>63</c:v>
                </c:pt>
                <c:pt idx="4">
                  <c:v>52</c:v>
                </c:pt>
                <c:pt idx="5">
                  <c:v>63</c:v>
                </c:pt>
                <c:pt idx="6">
                  <c:v>90</c:v>
                </c:pt>
                <c:pt idx="7">
                  <c:v>90</c:v>
                </c:pt>
                <c:pt idx="8">
                  <c:v>95</c:v>
                </c:pt>
                <c:pt idx="9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6-4FD7-8567-B0A06D2FD45A}"/>
            </c:ext>
          </c:extLst>
        </c:ser>
        <c:ser>
          <c:idx val="1"/>
          <c:order val="1"/>
          <c:tx>
            <c:strRef>
              <c:f>Hoja1!$B$6</c:f>
              <c:strCache>
                <c:ptCount val="1"/>
                <c:pt idx="0">
                  <c:v>% Mujeres en Sec Baja Productividad AFILIADAS a sistema de pensiones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Hoja1!$C$4:$L$4</c:f>
              <c:strCache>
                <c:ptCount val="10"/>
                <c:pt idx="0">
                  <c:v>Promedio LAC</c:v>
                </c:pt>
                <c:pt idx="1">
                  <c:v>Bolivia</c:v>
                </c:pt>
                <c:pt idx="2">
                  <c:v>Perú</c:v>
                </c:pt>
                <c:pt idx="3">
                  <c:v>Chile</c:v>
                </c:pt>
                <c:pt idx="4">
                  <c:v>Uruguay</c:v>
                </c:pt>
                <c:pt idx="5">
                  <c:v>Brasil</c:v>
                </c:pt>
                <c:pt idx="6">
                  <c:v>Venezuela</c:v>
                </c:pt>
                <c:pt idx="7">
                  <c:v>Colombia</c:v>
                </c:pt>
                <c:pt idx="8">
                  <c:v>México</c:v>
                </c:pt>
                <c:pt idx="9">
                  <c:v>Ecuador</c:v>
                </c:pt>
              </c:strCache>
            </c:strRef>
          </c:cat>
          <c:val>
            <c:numRef>
              <c:f>Hoja1!$C$6:$L$6</c:f>
              <c:numCache>
                <c:formatCode>0</c:formatCode>
                <c:ptCount val="10"/>
                <c:pt idx="0">
                  <c:v>18</c:v>
                </c:pt>
                <c:pt idx="1">
                  <c:v>2</c:v>
                </c:pt>
                <c:pt idx="2">
                  <c:v>1</c:v>
                </c:pt>
                <c:pt idx="3">
                  <c:v>37</c:v>
                </c:pt>
                <c:pt idx="4">
                  <c:v>48</c:v>
                </c:pt>
                <c:pt idx="5">
                  <c:v>37</c:v>
                </c:pt>
                <c:pt idx="6">
                  <c:v>10</c:v>
                </c:pt>
                <c:pt idx="7">
                  <c:v>10</c:v>
                </c:pt>
                <c:pt idx="8">
                  <c:v>5</c:v>
                </c:pt>
                <c:pt idx="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6-4FD7-8567-B0A06D2FD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5906664"/>
        <c:axId val="-2058559080"/>
      </c:barChart>
      <c:catAx>
        <c:axId val="-2075906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58559080"/>
        <c:crosses val="autoZero"/>
        <c:auto val="1"/>
        <c:lblAlgn val="ctr"/>
        <c:lblOffset val="100"/>
        <c:noMultiLvlLbl val="0"/>
      </c:catAx>
      <c:valAx>
        <c:axId val="-2058559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759066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Rockwell"/>
          <a:cs typeface="Rockwell"/>
        </a:defRPr>
      </a:pPr>
      <a:endParaRPr lang="es-MX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806CB-F096-7D49-A8A1-92124040D10F}" type="datetimeFigureOut">
              <a:rPr lang="es-ES" smtClean="0"/>
              <a:t>18/08/2021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B063C-DEAD-A74F-B642-4AD5256017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74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B063C-DEAD-A74F-B642-4AD52560178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74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F20425CC-BCFC-4F17-B742-A1A22454EE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246961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 de think-cell" r:id="rId24" imgW="421" imgH="423" progId="TCLayout.ActiveDocument.1">
                  <p:embed/>
                </p:oleObj>
              </mc:Choice>
              <mc:Fallback>
                <p:oleObj name="Diapositiva de think-cell" r:id="rId2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6490" y="4686351"/>
            <a:ext cx="8361455" cy="1273940"/>
          </a:xfrm>
        </p:spPr>
        <p:txBody>
          <a:bodyPr>
            <a:noAutofit/>
          </a:bodyPr>
          <a:lstStyle/>
          <a:p>
            <a:pPr algn="r"/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“Seguridad Social con perspectiva de género: responsabilidad tripartita”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8137" y="5769321"/>
            <a:ext cx="6561870" cy="748553"/>
          </a:xfrm>
        </p:spPr>
        <p:txBody>
          <a:bodyPr>
            <a:noAutofit/>
          </a:bodyPr>
          <a:lstStyle/>
          <a:p>
            <a:pPr algn="r"/>
            <a:r>
              <a:rPr lang="es-ES" sz="2000" dirty="0"/>
              <a:t>Fernando Solís </a:t>
            </a:r>
            <a:r>
              <a:rPr lang="es-ES" sz="2000" dirty="0" err="1"/>
              <a:t>Soberón</a:t>
            </a:r>
            <a:endParaRPr lang="es-ES" sz="2000" dirty="0"/>
          </a:p>
          <a:p>
            <a:pPr algn="r">
              <a:spcBef>
                <a:spcPts val="900"/>
              </a:spcBef>
            </a:pPr>
            <a:r>
              <a:rPr lang="es-ES" sz="1050" dirty="0"/>
              <a:t>Economista,  Experto en Pensiones y  Seguridad Social</a:t>
            </a:r>
          </a:p>
          <a:p>
            <a:pPr algn="r"/>
            <a:r>
              <a:rPr lang="es-ES" sz="1050" dirty="0"/>
              <a:t>Ex-Presidente de la CONSAR (Comisión Nacional del  Sistema de Ahorro para el Retiro) en México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9107"/>
          <a:stretch/>
        </p:blipFill>
        <p:spPr>
          <a:xfrm>
            <a:off x="0" y="5521740"/>
            <a:ext cx="1470153" cy="13362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597" y="2661756"/>
            <a:ext cx="1768221" cy="15062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8541" y="5264925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Presentación para </a:t>
            </a:r>
          </a:p>
        </p:txBody>
      </p:sp>
    </p:spTree>
    <p:extLst>
      <p:ext uri="{BB962C8B-B14F-4D97-AF65-F5344CB8AC3E}">
        <p14:creationId xmlns:p14="http://schemas.microsoft.com/office/powerpoint/2010/main" val="28897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308903"/>
            <a:ext cx="7556313" cy="1116106"/>
          </a:xfrm>
        </p:spPr>
        <p:txBody>
          <a:bodyPr/>
          <a:lstStyle/>
          <a:p>
            <a:r>
              <a:rPr lang="es-ES" dirty="0"/>
              <a:t>Reflexiones Finales </a:t>
            </a:r>
            <a:br>
              <a:rPr lang="es-ES" dirty="0"/>
            </a:br>
            <a:r>
              <a:rPr lang="es-ES" sz="2400" dirty="0">
                <a:solidFill>
                  <a:schemeClr val="accent3"/>
                </a:solidFill>
              </a:rPr>
              <a:t>Con visión de Políticas Públicas y Empresariales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26112" y="6486891"/>
            <a:ext cx="8667705" cy="308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03707" y="6469730"/>
            <a:ext cx="136585" cy="3089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61164" y="6507596"/>
            <a:ext cx="1564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FF"/>
                </a:solidFill>
                <a:latin typeface="Rockwell"/>
                <a:cs typeface="Rockwell"/>
              </a:rPr>
              <a:t>©</a:t>
            </a:r>
            <a:r>
              <a:rPr lang="es-ES" sz="800" dirty="0">
                <a:solidFill>
                  <a:schemeClr val="bg1"/>
                </a:solidFill>
                <a:latin typeface="Rockwell"/>
                <a:cs typeface="Rockwell"/>
              </a:rPr>
              <a:t>FernandoSolisSoberon2021</a:t>
            </a:r>
            <a:endParaRPr lang="es-ES" sz="1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53757" y="6507596"/>
            <a:ext cx="3685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FFFFFF"/>
                </a:solidFill>
                <a:latin typeface="Rockwell"/>
                <a:cs typeface="Rockwell"/>
              </a:rPr>
              <a:t>“Seguridad Social con Perspectiva de Género: Responsabilidad Tripartita”</a:t>
            </a:r>
            <a:endParaRPr lang="es-ES" sz="8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8474" y="1425009"/>
            <a:ext cx="792686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s-ES" sz="1400" dirty="0"/>
              <a:t>Incentivos para mejorar la vida laboral de las mujeres:</a:t>
            </a:r>
          </a:p>
          <a:p>
            <a:pPr marL="742950" lvl="1" indent="-285750">
              <a:buFont typeface="Arial"/>
              <a:buChar char="•"/>
            </a:pPr>
            <a:r>
              <a:rPr lang="es-ES" sz="1200" dirty="0"/>
              <a:t>Política de guarderías.</a:t>
            </a:r>
          </a:p>
          <a:p>
            <a:pPr marL="742950" lvl="1" indent="-285750">
              <a:buFont typeface="Arial"/>
              <a:buChar char="•"/>
            </a:pPr>
            <a:r>
              <a:rPr lang="es-ES" sz="1200" dirty="0"/>
              <a:t>Fomentar mayor escolaridad.</a:t>
            </a:r>
          </a:p>
          <a:p>
            <a:pPr marL="742950" lvl="1" indent="-285750">
              <a:buFont typeface="Arial"/>
              <a:buChar char="•"/>
            </a:pPr>
            <a:r>
              <a:rPr lang="es-ES" sz="1200" dirty="0"/>
              <a:t>Fomentar esquemas de trabajo en casa o híbridos.</a:t>
            </a: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endParaRPr lang="es-ES" sz="1400" dirty="0"/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s-ES" sz="1400" dirty="0"/>
              <a:t>Incorporar a mujeres a los sistemas de pensiones contributivos: </a:t>
            </a:r>
          </a:p>
          <a:p>
            <a:pPr marL="742950" lvl="1" indent="-285750">
              <a:buFont typeface="Arial"/>
              <a:buChar char="•"/>
            </a:pPr>
            <a:r>
              <a:rPr lang="es-ES" sz="1200" dirty="0"/>
              <a:t>Contribuir patrones y estado durante periodos de cuidado de hijos </a:t>
            </a:r>
          </a:p>
          <a:p>
            <a:pPr marL="742950" lvl="1" indent="-285750">
              <a:buFont typeface="Arial"/>
              <a:buChar char="•"/>
            </a:pPr>
            <a:r>
              <a:rPr lang="es-ES" sz="1200" dirty="0"/>
              <a:t>Tablas de mortalidad unisex, </a:t>
            </a:r>
          </a:p>
          <a:p>
            <a:pPr marL="742950" lvl="1" indent="-285750">
              <a:buFont typeface="Arial"/>
              <a:buChar char="•"/>
            </a:pPr>
            <a:r>
              <a:rPr lang="es-ES" sz="1200" dirty="0"/>
              <a:t>Fomentar esquemas de contribución para trabajadoras por cuenta propia como pueden ser estímulos y deducciones fiscales</a:t>
            </a:r>
          </a:p>
          <a:p>
            <a:pPr marL="742950" lvl="1" indent="-285750">
              <a:buFont typeface="Arial"/>
              <a:buChar char="•"/>
            </a:pPr>
            <a:r>
              <a:rPr lang="es-ES" sz="1200" dirty="0"/>
              <a:t>Normativas para a” igual empleo igual condiciones” para reducir brechas salariales que afecten ahorros previsionales a las mujeres</a:t>
            </a:r>
          </a:p>
          <a:p>
            <a:pPr marL="285750" lvl="1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lvl="1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Dada mayor proporción de mujeres en sectores de bajos ingresos y cuenta propia:</a:t>
            </a:r>
          </a:p>
          <a:p>
            <a:pPr marL="742950" lvl="1" indent="-285750">
              <a:buFont typeface="Arial"/>
              <a:buChar char="•"/>
            </a:pPr>
            <a:r>
              <a:rPr lang="es-ES" sz="1200" dirty="0"/>
              <a:t>Mayor integración de los sistemas contributivos y no contributivos para buscar aumentar cobertura.</a:t>
            </a:r>
          </a:p>
          <a:p>
            <a:pPr marL="742950" lvl="1" indent="-285750">
              <a:buFont typeface="Arial"/>
              <a:buChar char="•"/>
            </a:pPr>
            <a:r>
              <a:rPr lang="es-ES" sz="1200" dirty="0"/>
              <a:t>Vinculación entre esquemas de protección social (salud, accidentes de trabajo, </a:t>
            </a:r>
            <a:r>
              <a:rPr lang="es-ES" sz="1200" dirty="0" err="1"/>
              <a:t>etc</a:t>
            </a:r>
            <a:r>
              <a:rPr lang="es-ES" sz="1200" dirty="0"/>
              <a:t>) para trabajadores por cuenta propia.</a:t>
            </a:r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endParaRPr lang="es-ES" sz="1400" dirty="0"/>
          </a:p>
          <a:p>
            <a:pPr marL="285750" indent="-285750">
              <a:spcBef>
                <a:spcPts val="900"/>
              </a:spcBef>
              <a:buFont typeface="Arial"/>
              <a:buChar char="•"/>
            </a:pPr>
            <a:r>
              <a:rPr lang="es-ES" sz="1400" dirty="0"/>
              <a:t>Evaluar sistemas de cuidado con los previsionales para el reconocimiento del trabajo no remunerado de cuidado que realizan las mujeres.</a:t>
            </a:r>
          </a:p>
        </p:txBody>
      </p:sp>
    </p:spTree>
    <p:extLst>
      <p:ext uri="{BB962C8B-B14F-4D97-AF65-F5344CB8AC3E}">
        <p14:creationId xmlns:p14="http://schemas.microsoft.com/office/powerpoint/2010/main" val="37156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308903"/>
            <a:ext cx="7556313" cy="1116106"/>
          </a:xfrm>
        </p:spPr>
        <p:txBody>
          <a:bodyPr/>
          <a:lstStyle/>
          <a:p>
            <a:r>
              <a:rPr lang="es-ES" dirty="0"/>
              <a:t>Contenido</a:t>
            </a:r>
            <a:endParaRPr lang="es-ES" sz="2400" dirty="0">
              <a:solidFill>
                <a:schemeClr val="accent3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6112" y="6486891"/>
            <a:ext cx="8667705" cy="308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03707" y="6469730"/>
            <a:ext cx="136585" cy="3089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61164" y="6507596"/>
            <a:ext cx="1564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FF"/>
                </a:solidFill>
                <a:latin typeface="Rockwell"/>
                <a:cs typeface="Rockwell"/>
              </a:rPr>
              <a:t>©</a:t>
            </a:r>
            <a:r>
              <a:rPr lang="es-ES" sz="800" dirty="0">
                <a:solidFill>
                  <a:schemeClr val="bg1"/>
                </a:solidFill>
                <a:latin typeface="Rockwell"/>
                <a:cs typeface="Rockwell"/>
              </a:rPr>
              <a:t>FernandoSolisSoberon2021</a:t>
            </a:r>
            <a:endParaRPr lang="es-ES" sz="1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53757" y="6507596"/>
            <a:ext cx="3685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FFFFFF"/>
                </a:solidFill>
                <a:latin typeface="Rockwell"/>
                <a:cs typeface="Rockwell"/>
              </a:rPr>
              <a:t>“Seguridad Social con Perspectiva de Género: Responsabilidad Tripartita”</a:t>
            </a:r>
            <a:endParaRPr lang="es-ES" sz="8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8308" y="2547943"/>
            <a:ext cx="7459722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es-ES" sz="2000" dirty="0">
                <a:solidFill>
                  <a:schemeClr val="accent3"/>
                </a:solidFill>
              </a:rPr>
              <a:t>Contexto en protección social y perspectiva de género.</a:t>
            </a:r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es-ES" sz="2000" dirty="0">
                <a:solidFill>
                  <a:schemeClr val="accent3"/>
                </a:solidFill>
              </a:rPr>
              <a:t>Desigualdad de género en pensiones.</a:t>
            </a:r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es-ES" sz="2000" dirty="0">
                <a:solidFill>
                  <a:schemeClr val="accent3"/>
                </a:solidFill>
              </a:rPr>
              <a:t>Áreas claves en diseño de Sistemas de Pensiones ante brechas de género.</a:t>
            </a:r>
          </a:p>
          <a:p>
            <a:pPr marL="457200" indent="-457200">
              <a:spcBef>
                <a:spcPts val="1500"/>
              </a:spcBef>
              <a:buFont typeface="+mj-lt"/>
              <a:buAutoNum type="arabicPeriod"/>
            </a:pPr>
            <a:r>
              <a:rPr lang="es-ES" sz="2000" dirty="0">
                <a:solidFill>
                  <a:schemeClr val="accent3"/>
                </a:solidFill>
              </a:rPr>
              <a:t>Reflexiones Finales con visión de políticas públicas y empresariales.</a:t>
            </a:r>
          </a:p>
        </p:txBody>
      </p:sp>
    </p:spTree>
    <p:extLst>
      <p:ext uri="{BB962C8B-B14F-4D97-AF65-F5344CB8AC3E}">
        <p14:creationId xmlns:p14="http://schemas.microsoft.com/office/powerpoint/2010/main" val="423277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265106"/>
            <a:ext cx="7556313" cy="1116106"/>
          </a:xfrm>
        </p:spPr>
        <p:txBody>
          <a:bodyPr/>
          <a:lstStyle/>
          <a:p>
            <a:r>
              <a:rPr lang="es-ES" dirty="0"/>
              <a:t>Poniendo en contexto </a:t>
            </a:r>
            <a:r>
              <a:rPr lang="mr-IN" dirty="0"/>
              <a:t>…</a:t>
            </a:r>
            <a:r>
              <a:rPr lang="es-ES_tradnl" dirty="0"/>
              <a:t>.</a:t>
            </a:r>
            <a:br>
              <a:rPr lang="es-ES_tradnl" dirty="0"/>
            </a:br>
            <a:r>
              <a:rPr lang="es-ES" sz="3200" dirty="0"/>
              <a:t>Latinoamérica y el Caribe</a:t>
            </a:r>
            <a:br>
              <a:rPr lang="es-ES" sz="3200" dirty="0"/>
            </a:br>
            <a:r>
              <a:rPr lang="es-ES" sz="2400" dirty="0">
                <a:solidFill>
                  <a:schemeClr val="accent3"/>
                </a:solidFill>
              </a:rPr>
              <a:t>Pre-Pandemia y Pandemia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78" y="3139231"/>
            <a:ext cx="4689843" cy="246195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26112" y="6486891"/>
            <a:ext cx="8667705" cy="308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03707" y="6469730"/>
            <a:ext cx="136585" cy="3089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61164" y="6507596"/>
            <a:ext cx="1564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FF"/>
                </a:solidFill>
                <a:latin typeface="Rockwell"/>
                <a:cs typeface="Rockwell"/>
              </a:rPr>
              <a:t>©</a:t>
            </a:r>
            <a:r>
              <a:rPr lang="es-ES" sz="800" dirty="0">
                <a:solidFill>
                  <a:schemeClr val="bg1"/>
                </a:solidFill>
                <a:latin typeface="Rockwell"/>
                <a:cs typeface="Rockwell"/>
              </a:rPr>
              <a:t>FernandoSolisSoberon2021</a:t>
            </a:r>
            <a:endParaRPr lang="es-ES" sz="1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53757" y="6507596"/>
            <a:ext cx="3685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FFFFFF"/>
                </a:solidFill>
                <a:latin typeface="Rockwell"/>
                <a:cs typeface="Rockwell"/>
              </a:rPr>
              <a:t>“Seguridad Social con Perspectiva de Género: Responsabilidad Tripartita”</a:t>
            </a:r>
            <a:endParaRPr lang="es-ES" sz="8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5823" y="2023065"/>
            <a:ext cx="8428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526DB0"/>
                </a:solidFill>
              </a:rPr>
              <a:t>Pre-Pandemia: </a:t>
            </a:r>
          </a:p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Solo el 67,6% de la población de América Latina tenía acceso a una cobertura efectiva de al menos un beneficio de la protección social.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26112" y="5669426"/>
            <a:ext cx="1293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</a:rPr>
              <a:t>Fuente: OIT, </a:t>
            </a:r>
            <a:r>
              <a:rPr lang="es-ES" sz="900" dirty="0" err="1">
                <a:solidFill>
                  <a:schemeClr val="bg1">
                    <a:lumMod val="50000"/>
                  </a:schemeClr>
                </a:solidFill>
              </a:rPr>
              <a:t>Swiss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</a:rPr>
              <a:t> Re</a:t>
            </a:r>
          </a:p>
        </p:txBody>
      </p:sp>
    </p:spTree>
    <p:extLst>
      <p:ext uri="{BB962C8B-B14F-4D97-AF65-F5344CB8AC3E}">
        <p14:creationId xmlns:p14="http://schemas.microsoft.com/office/powerpoint/2010/main" val="168300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to 21" hidden="1">
            <a:extLst>
              <a:ext uri="{FF2B5EF4-FFF2-40B4-BE49-F238E27FC236}">
                <a16:creationId xmlns:a16="http://schemas.microsoft.com/office/drawing/2014/main" id="{E8B1853A-06C4-4A1E-8A2F-B885CFB12F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7402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a de think-cell" r:id="rId4" imgW="421" imgH="423" progId="TCLayout.ActiveDocument.1">
                  <p:embed/>
                </p:oleObj>
              </mc:Choice>
              <mc:Fallback>
                <p:oleObj name="Diapositiva de think-cell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265109"/>
            <a:ext cx="7556313" cy="1116106"/>
          </a:xfrm>
        </p:spPr>
        <p:txBody>
          <a:bodyPr vert="horz"/>
          <a:lstStyle/>
          <a:p>
            <a:r>
              <a:rPr lang="es-ES" sz="3200" dirty="0"/>
              <a:t>Protección Social, Seguridad Social </a:t>
            </a:r>
            <a:br>
              <a:rPr lang="es-ES" sz="3200" dirty="0"/>
            </a:br>
            <a:r>
              <a:rPr lang="es-ES" sz="3200" dirty="0"/>
              <a:t>y Pensiones </a:t>
            </a:r>
            <a:br>
              <a:rPr lang="es-ES" sz="3200" dirty="0"/>
            </a:br>
            <a:r>
              <a:rPr lang="es-ES" sz="2000" dirty="0">
                <a:solidFill>
                  <a:schemeClr val="accent3"/>
                </a:solidFill>
              </a:rPr>
              <a:t>Mapeando el escenario y evolución conceptual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26112" y="6486891"/>
            <a:ext cx="8667705" cy="308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03707" y="6469730"/>
            <a:ext cx="136585" cy="3089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61164" y="6507596"/>
            <a:ext cx="1564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FF"/>
                </a:solidFill>
                <a:latin typeface="Rockwell"/>
                <a:cs typeface="Rockwell"/>
              </a:rPr>
              <a:t>©</a:t>
            </a:r>
            <a:r>
              <a:rPr lang="es-ES" sz="800" dirty="0">
                <a:solidFill>
                  <a:schemeClr val="bg1"/>
                </a:solidFill>
                <a:latin typeface="Rockwell"/>
                <a:cs typeface="Rockwell"/>
              </a:rPr>
              <a:t>FernandoSolisSoberon2021</a:t>
            </a:r>
            <a:endParaRPr lang="es-ES" sz="1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53757" y="6507596"/>
            <a:ext cx="3685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FFFFFF"/>
                </a:solidFill>
                <a:latin typeface="Rockwell"/>
                <a:cs typeface="Rockwell"/>
              </a:rPr>
              <a:t>“Seguridad Social con Perspectiva de Género: Responsabilidad Tripartita”</a:t>
            </a:r>
            <a:endParaRPr lang="es-ES" sz="8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22595" y="2540268"/>
            <a:ext cx="1270050" cy="6569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/>
              <a:t>Políticas Sociales </a:t>
            </a:r>
          </a:p>
          <a:p>
            <a:pPr algn="ctr"/>
            <a:r>
              <a:rPr lang="es-ES" sz="900" dirty="0"/>
              <a:t>-Pobreza-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22595" y="3802208"/>
            <a:ext cx="1270050" cy="65696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SEGURIDAD SOCIAL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722595" y="5116138"/>
            <a:ext cx="1270050" cy="6569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Políticas Sociales </a:t>
            </a:r>
          </a:p>
          <a:p>
            <a:pPr algn="ctr"/>
            <a:r>
              <a:rPr lang="es-ES" sz="1050" dirty="0"/>
              <a:t>- Sectoriales-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461451" y="3802209"/>
            <a:ext cx="1007281" cy="65696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Previsión Social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495404" y="2540268"/>
            <a:ext cx="1007281" cy="6569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Salud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495404" y="5159936"/>
            <a:ext cx="1007281" cy="6569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Asistencia Social</a:t>
            </a:r>
          </a:p>
        </p:txBody>
      </p:sp>
      <p:sp>
        <p:nvSpPr>
          <p:cNvPr id="16" name="Elipse 15"/>
          <p:cNvSpPr/>
          <p:nvPr/>
        </p:nvSpPr>
        <p:spPr>
          <a:xfrm>
            <a:off x="4997761" y="4616560"/>
            <a:ext cx="1693401" cy="6487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/>
              <a:t>Cesantía en edad avanzada y vejez</a:t>
            </a:r>
          </a:p>
        </p:txBody>
      </p:sp>
      <p:sp>
        <p:nvSpPr>
          <p:cNvPr id="17" name="Elipse 16"/>
          <p:cNvSpPr/>
          <p:nvPr/>
        </p:nvSpPr>
        <p:spPr>
          <a:xfrm>
            <a:off x="4997761" y="3802208"/>
            <a:ext cx="1693401" cy="648774"/>
          </a:xfrm>
          <a:prstGeom prst="ellipse">
            <a:avLst/>
          </a:prstGeom>
          <a:solidFill>
            <a:schemeClr val="accent3"/>
          </a:solidFill>
          <a:ln>
            <a:solidFill>
              <a:srgbClr val="526D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SISTEMA DE PENSIONES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240750" y="3543806"/>
            <a:ext cx="1707270" cy="261610"/>
          </a:xfrm>
          <a:prstGeom prst="rect">
            <a:avLst/>
          </a:prstGeom>
          <a:noFill/>
          <a:ln>
            <a:solidFill>
              <a:srgbClr val="526D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chemeClr val="accent3">
                    <a:lumMod val="75000"/>
                  </a:schemeClr>
                </a:solidFill>
              </a:rPr>
              <a:t>CONTRIBUTIVO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240751" y="4204497"/>
            <a:ext cx="1707270" cy="261610"/>
          </a:xfrm>
          <a:prstGeom prst="rect">
            <a:avLst/>
          </a:prstGeom>
          <a:noFill/>
          <a:ln>
            <a:solidFill>
              <a:srgbClr val="526D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chemeClr val="accent3">
                    <a:lumMod val="75000"/>
                  </a:schemeClr>
                </a:solidFill>
              </a:rPr>
              <a:t>NO- CONTRIBUTIVO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284102" y="6061438"/>
            <a:ext cx="1559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Prestaciones Familiares</a:t>
            </a:r>
          </a:p>
        </p:txBody>
      </p:sp>
      <p:sp>
        <p:nvSpPr>
          <p:cNvPr id="19" name="Rectángulo 18"/>
          <p:cNvSpPr/>
          <p:nvPr/>
        </p:nvSpPr>
        <p:spPr>
          <a:xfrm rot="16200000">
            <a:off x="-877603" y="3889964"/>
            <a:ext cx="30995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3D518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PROTECCION SOCIAL</a:t>
            </a:r>
          </a:p>
        </p:txBody>
      </p:sp>
      <p:sp>
        <p:nvSpPr>
          <p:cNvPr id="20" name="Abrir llave 19"/>
          <p:cNvSpPr/>
          <p:nvPr/>
        </p:nvSpPr>
        <p:spPr>
          <a:xfrm>
            <a:off x="872203" y="2113271"/>
            <a:ext cx="379556" cy="4058590"/>
          </a:xfrm>
          <a:prstGeom prst="leftBrace">
            <a:avLst/>
          </a:prstGeom>
          <a:noFill/>
          <a:ln>
            <a:solidFill>
              <a:srgbClr val="526D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23"/>
          <p:cNvCxnSpPr>
            <a:stCxn id="13" idx="3"/>
            <a:endCxn id="17" idx="2"/>
          </p:cNvCxnSpPr>
          <p:nvPr/>
        </p:nvCxnSpPr>
        <p:spPr>
          <a:xfrm flipV="1">
            <a:off x="4468732" y="4126595"/>
            <a:ext cx="529029" cy="4098"/>
          </a:xfrm>
          <a:prstGeom prst="line">
            <a:avLst/>
          </a:prstGeom>
          <a:ln>
            <a:solidFill>
              <a:srgbClr val="526D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4502685" y="3197235"/>
            <a:ext cx="679706" cy="6049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>
            <a:endCxn id="16" idx="2"/>
          </p:cNvCxnSpPr>
          <p:nvPr/>
        </p:nvCxnSpPr>
        <p:spPr>
          <a:xfrm>
            <a:off x="4284102" y="4275792"/>
            <a:ext cx="713659" cy="665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>
            <a:stCxn id="11" idx="3"/>
            <a:endCxn id="13" idx="1"/>
          </p:cNvCxnSpPr>
          <p:nvPr/>
        </p:nvCxnSpPr>
        <p:spPr>
          <a:xfrm>
            <a:off x="2992645" y="4130692"/>
            <a:ext cx="468806" cy="1"/>
          </a:xfrm>
          <a:prstGeom prst="line">
            <a:avLst/>
          </a:prstGeom>
          <a:ln>
            <a:solidFill>
              <a:srgbClr val="526D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V="1">
            <a:off x="2992645" y="3197235"/>
            <a:ext cx="502759" cy="6049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2992645" y="4459176"/>
            <a:ext cx="468806" cy="656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endCxn id="11" idx="1"/>
          </p:cNvCxnSpPr>
          <p:nvPr/>
        </p:nvCxnSpPr>
        <p:spPr>
          <a:xfrm flipV="1">
            <a:off x="1109467" y="4130692"/>
            <a:ext cx="6131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V="1">
            <a:off x="1109467" y="3197235"/>
            <a:ext cx="613128" cy="929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1109467" y="4130693"/>
            <a:ext cx="613128" cy="985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>
            <a:stCxn id="15" idx="2"/>
          </p:cNvCxnSpPr>
          <p:nvPr/>
        </p:nvCxnSpPr>
        <p:spPr>
          <a:xfrm>
            <a:off x="3999045" y="5816903"/>
            <a:ext cx="285057" cy="2445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>
            <a:stCxn id="7" idx="3"/>
          </p:cNvCxnSpPr>
          <p:nvPr/>
        </p:nvCxnSpPr>
        <p:spPr>
          <a:xfrm flipV="1">
            <a:off x="5843218" y="4466109"/>
            <a:ext cx="1397533" cy="171844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>
            <a:stCxn id="17" idx="6"/>
          </p:cNvCxnSpPr>
          <p:nvPr/>
        </p:nvCxnSpPr>
        <p:spPr>
          <a:xfrm flipV="1">
            <a:off x="6691162" y="3805416"/>
            <a:ext cx="549588" cy="321179"/>
          </a:xfrm>
          <a:prstGeom prst="line">
            <a:avLst/>
          </a:prstGeom>
          <a:ln>
            <a:solidFill>
              <a:srgbClr val="526D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>
            <a:stCxn id="17" idx="6"/>
          </p:cNvCxnSpPr>
          <p:nvPr/>
        </p:nvCxnSpPr>
        <p:spPr>
          <a:xfrm>
            <a:off x="6691162" y="4126595"/>
            <a:ext cx="549588" cy="77902"/>
          </a:xfrm>
          <a:prstGeom prst="line">
            <a:avLst/>
          </a:prstGeom>
          <a:ln>
            <a:solidFill>
              <a:srgbClr val="526D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4997761" y="2872848"/>
            <a:ext cx="1693401" cy="6487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/>
              <a:t>Accidentes y Enfermedades Laborales </a:t>
            </a:r>
          </a:p>
        </p:txBody>
      </p:sp>
    </p:spTree>
    <p:extLst>
      <p:ext uri="{BB962C8B-B14F-4D97-AF65-F5344CB8AC3E}">
        <p14:creationId xmlns:p14="http://schemas.microsoft.com/office/powerpoint/2010/main" val="282450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1" y="181729"/>
            <a:ext cx="7556313" cy="1116106"/>
          </a:xfrm>
        </p:spPr>
        <p:txBody>
          <a:bodyPr/>
          <a:lstStyle/>
          <a:p>
            <a:r>
              <a:rPr lang="es-ES" sz="3200" dirty="0"/>
              <a:t>Desigualdad de Género en Pensiones</a:t>
            </a:r>
            <a:br>
              <a:rPr lang="es-ES" sz="3200" dirty="0"/>
            </a:br>
            <a:r>
              <a:rPr lang="es-ES" sz="2400" dirty="0">
                <a:solidFill>
                  <a:schemeClr val="accent3"/>
                </a:solidFill>
              </a:rPr>
              <a:t>Factores e Implicaciones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26112" y="6486891"/>
            <a:ext cx="8667705" cy="308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03707" y="6469730"/>
            <a:ext cx="136585" cy="3089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61164" y="6507596"/>
            <a:ext cx="1564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FF"/>
                </a:solidFill>
                <a:latin typeface="Rockwell"/>
                <a:cs typeface="Rockwell"/>
              </a:rPr>
              <a:t>©</a:t>
            </a:r>
            <a:r>
              <a:rPr lang="es-ES" sz="800" dirty="0">
                <a:solidFill>
                  <a:schemeClr val="bg1"/>
                </a:solidFill>
                <a:latin typeface="Rockwell"/>
                <a:cs typeface="Rockwell"/>
              </a:rPr>
              <a:t>FernandoSolisSoberon2021</a:t>
            </a:r>
            <a:endParaRPr lang="es-ES" sz="1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53757" y="6507596"/>
            <a:ext cx="3685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FFFFFF"/>
                </a:solidFill>
                <a:latin typeface="Rockwell"/>
                <a:cs typeface="Rockwell"/>
              </a:rPr>
              <a:t>“Seguridad Social con Perspectiva de Género: Responsabilidad Tripartita”</a:t>
            </a:r>
            <a:endParaRPr lang="es-ES" sz="8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4007" y="2510515"/>
            <a:ext cx="1934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526DB0"/>
                </a:solidFill>
              </a:rPr>
              <a:t>MERCADO LABORAL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546685" y="2523122"/>
            <a:ext cx="2238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526DB0"/>
                </a:solidFill>
              </a:rPr>
              <a:t>SISTEMA DE PENSIONES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456570" y="2032943"/>
            <a:ext cx="2365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526DB0"/>
                </a:solidFill>
              </a:rPr>
              <a:t>NATURALES/BIOLOGICAS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960358" y="2276695"/>
            <a:ext cx="10182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4775" indent="-104775">
              <a:buFont typeface="Arial"/>
              <a:buChar char="•"/>
            </a:pPr>
            <a:r>
              <a:rPr lang="es-ES" sz="1050" dirty="0"/>
              <a:t>Maternidad</a:t>
            </a:r>
          </a:p>
          <a:p>
            <a:pPr marL="104775" indent="-104775">
              <a:buFont typeface="Arial"/>
              <a:buChar char="•"/>
            </a:pPr>
            <a:r>
              <a:rPr lang="es-ES" sz="1050" dirty="0"/>
              <a:t>Longevidad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236022" y="5021733"/>
            <a:ext cx="3067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526DB0"/>
                </a:solidFill>
              </a:rPr>
              <a:t>PENSIONES Y SEGURIDAD SOCIAL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09487" y="2880048"/>
            <a:ext cx="2467342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/>
              <a:t>Participación en el Mercado Laboral</a:t>
            </a:r>
          </a:p>
          <a:p>
            <a:pPr marL="365125" lvl="1" indent="-92075">
              <a:spcBef>
                <a:spcPts val="600"/>
              </a:spcBef>
              <a:buFont typeface="Arial"/>
              <a:buChar char="•"/>
            </a:pPr>
            <a:r>
              <a:rPr lang="es-ES" sz="1050" dirty="0"/>
              <a:t>Tipos de Empleo</a:t>
            </a:r>
          </a:p>
          <a:p>
            <a:pPr marL="365125" lvl="1" indent="-92075">
              <a:buFont typeface="Arial"/>
              <a:buChar char="•"/>
            </a:pPr>
            <a:r>
              <a:rPr lang="es-ES" sz="1050" dirty="0"/>
              <a:t>Informalidad</a:t>
            </a:r>
          </a:p>
          <a:p>
            <a:pPr marL="365125" lvl="1" indent="-92075">
              <a:buFont typeface="Arial"/>
              <a:buChar char="•"/>
            </a:pPr>
            <a:r>
              <a:rPr lang="es-ES" sz="1050" dirty="0"/>
              <a:t>Trayectoria Laboral</a:t>
            </a:r>
          </a:p>
          <a:p>
            <a:pPr marL="365125" lvl="1" indent="-92075">
              <a:buFont typeface="Arial"/>
              <a:buChar char="•"/>
            </a:pPr>
            <a:r>
              <a:rPr lang="es-ES" sz="1050" dirty="0"/>
              <a:t>Brechas Salariales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923319" y="2864930"/>
            <a:ext cx="160813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04775">
              <a:buFont typeface="Arial"/>
              <a:buChar char="•"/>
            </a:pPr>
            <a:r>
              <a:rPr lang="es-ES" sz="1050" dirty="0"/>
              <a:t>Acceso</a:t>
            </a:r>
          </a:p>
          <a:p>
            <a:pPr marL="179388" indent="-104775">
              <a:buFont typeface="Arial"/>
              <a:buChar char="•"/>
            </a:pPr>
            <a:r>
              <a:rPr lang="es-ES" sz="1050" dirty="0"/>
              <a:t>Cálculo de Pensiones</a:t>
            </a:r>
          </a:p>
          <a:p>
            <a:pPr marL="179388" indent="-104775">
              <a:buFont typeface="Arial"/>
              <a:buChar char="•"/>
            </a:pPr>
            <a:r>
              <a:rPr lang="es-ES" sz="1050" dirty="0"/>
              <a:t>Edades de Retiro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630583" y="5261824"/>
            <a:ext cx="1978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526DB0"/>
                </a:solidFill>
              </a:rPr>
              <a:t>Impacto a las Mujeres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513865" y="5616198"/>
            <a:ext cx="29674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050" dirty="0"/>
              <a:t>Brechas de Cobertura de Activo y Pasivo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921893" y="5585962"/>
            <a:ext cx="367423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050" dirty="0"/>
              <a:t>Brecha en Monto de las Prestaciones:</a:t>
            </a:r>
          </a:p>
          <a:p>
            <a:pPr marL="742950" lvl="1" indent="-285750">
              <a:spcBef>
                <a:spcPts val="600"/>
              </a:spcBef>
              <a:buFont typeface="Arial"/>
              <a:buChar char="•"/>
            </a:pPr>
            <a:r>
              <a:rPr lang="es-ES" sz="900" dirty="0"/>
              <a:t>Niveles de suficiencia de pensiones para mujeres dada longevidad y cuidado-dependencia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817871" y="3253924"/>
            <a:ext cx="3814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es-ES" sz="1000" dirty="0"/>
              <a:t>BRECHAS</a:t>
            </a:r>
          </a:p>
          <a:p>
            <a:pPr marL="271463" indent="-90488">
              <a:buFont typeface="Arial"/>
              <a:buChar char="•"/>
            </a:pPr>
            <a:r>
              <a:rPr lang="es-ES" sz="1000" dirty="0"/>
              <a:t>Vacíos Cotización Maternidad, Crianza y Cuidados</a:t>
            </a:r>
          </a:p>
          <a:p>
            <a:pPr marL="285750" indent="-104775">
              <a:buFont typeface="Arial"/>
              <a:buChar char="•"/>
            </a:pPr>
            <a:r>
              <a:rPr lang="es-ES" sz="1000" dirty="0"/>
              <a:t>Vacíos Cotización por desempleo de larga duración</a:t>
            </a:r>
          </a:p>
          <a:p>
            <a:pPr marL="285750" indent="-104775">
              <a:buFont typeface="Arial"/>
              <a:buChar char="•"/>
            </a:pPr>
            <a:r>
              <a:rPr lang="es-ES" sz="1000" dirty="0"/>
              <a:t>Vacíos totales de cotización</a:t>
            </a:r>
          </a:p>
          <a:p>
            <a:pPr marL="285750" indent="-104775">
              <a:buFont typeface="Arial"/>
              <a:buChar char="•"/>
            </a:pPr>
            <a:r>
              <a:rPr lang="es-ES" sz="1000" dirty="0"/>
              <a:t>Longevidad, dependencia, salud, suficiencia pensión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264" y="1373430"/>
            <a:ext cx="629315" cy="52442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667" y="1868357"/>
            <a:ext cx="728775" cy="58177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359687" y="5944800"/>
            <a:ext cx="2954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u="sng" dirty="0">
                <a:solidFill>
                  <a:schemeClr val="bg1">
                    <a:lumMod val="50000"/>
                  </a:schemeClr>
                </a:solidFill>
              </a:rPr>
              <a:t>Fuente</a:t>
            </a:r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: INCLUSION </a:t>
            </a:r>
            <a:r>
              <a:rPr lang="es-ES" sz="1050" dirty="0" err="1">
                <a:solidFill>
                  <a:schemeClr val="bg1">
                    <a:lumMod val="50000"/>
                  </a:schemeClr>
                </a:solidFill>
              </a:rPr>
              <a:t>Consulting</a:t>
            </a:r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bg1">
                    <a:lumMod val="50000"/>
                  </a:schemeClr>
                </a:solidFill>
              </a:rPr>
              <a:t>Group</a:t>
            </a:r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 (2020) 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449" y="1868357"/>
            <a:ext cx="1012551" cy="567028"/>
          </a:xfrm>
          <a:prstGeom prst="rect">
            <a:avLst/>
          </a:prstGeom>
        </p:spPr>
      </p:pic>
      <p:sp>
        <p:nvSpPr>
          <p:cNvPr id="7" name="Flecha a la derecha con bandas 6"/>
          <p:cNvSpPr/>
          <p:nvPr/>
        </p:nvSpPr>
        <p:spPr>
          <a:xfrm rot="8185486">
            <a:off x="2423152" y="1924255"/>
            <a:ext cx="601390" cy="439543"/>
          </a:xfrm>
          <a:prstGeom prst="stripedRightArrow">
            <a:avLst>
              <a:gd name="adj1" fmla="val 50000"/>
              <a:gd name="adj2" fmla="val 437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 la derecha con bandas 23"/>
          <p:cNvSpPr/>
          <p:nvPr/>
        </p:nvSpPr>
        <p:spPr>
          <a:xfrm rot="5400000">
            <a:off x="4430084" y="2838506"/>
            <a:ext cx="542058" cy="439543"/>
          </a:xfrm>
          <a:prstGeom prst="stripedRightArrow">
            <a:avLst>
              <a:gd name="adj1" fmla="val 50000"/>
              <a:gd name="adj2" fmla="val 437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a la derecha con bandas 24"/>
          <p:cNvSpPr/>
          <p:nvPr/>
        </p:nvSpPr>
        <p:spPr>
          <a:xfrm rot="2780841">
            <a:off x="2356974" y="3278374"/>
            <a:ext cx="601390" cy="439543"/>
          </a:xfrm>
          <a:prstGeom prst="stripedRightArrow">
            <a:avLst>
              <a:gd name="adj1" fmla="val 50000"/>
              <a:gd name="adj2" fmla="val 437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a la derecha con bandas 25"/>
          <p:cNvSpPr/>
          <p:nvPr/>
        </p:nvSpPr>
        <p:spPr>
          <a:xfrm rot="5400000">
            <a:off x="7151810" y="3847865"/>
            <a:ext cx="885130" cy="439543"/>
          </a:xfrm>
          <a:prstGeom prst="stripedRightArrow">
            <a:avLst>
              <a:gd name="adj1" fmla="val 50000"/>
              <a:gd name="adj2" fmla="val 43734"/>
            </a:avLst>
          </a:prstGeom>
          <a:solidFill>
            <a:schemeClr val="accent3"/>
          </a:solidFill>
          <a:ln>
            <a:solidFill>
              <a:srgbClr val="526D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Pentágono 26"/>
          <p:cNvSpPr/>
          <p:nvPr/>
        </p:nvSpPr>
        <p:spPr>
          <a:xfrm rot="5400000">
            <a:off x="4542747" y="968357"/>
            <a:ext cx="372488" cy="7734268"/>
          </a:xfrm>
          <a:prstGeom prst="homePlate">
            <a:avLst/>
          </a:prstGeom>
          <a:solidFill>
            <a:srgbClr val="526DB0"/>
          </a:solidFill>
          <a:ln>
            <a:solidFill>
              <a:srgbClr val="526D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a la derecha con bandas 27"/>
          <p:cNvSpPr/>
          <p:nvPr/>
        </p:nvSpPr>
        <p:spPr>
          <a:xfrm rot="5400000">
            <a:off x="4490685" y="4188812"/>
            <a:ext cx="420855" cy="439543"/>
          </a:xfrm>
          <a:prstGeom prst="stripedRightArrow">
            <a:avLst>
              <a:gd name="adj1" fmla="val 50000"/>
              <a:gd name="adj2" fmla="val 43734"/>
            </a:avLst>
          </a:prstGeom>
          <a:solidFill>
            <a:schemeClr val="accent3"/>
          </a:solidFill>
          <a:ln>
            <a:solidFill>
              <a:srgbClr val="526D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29"/>
          <p:cNvCxnSpPr/>
          <p:nvPr/>
        </p:nvCxnSpPr>
        <p:spPr>
          <a:xfrm>
            <a:off x="6501726" y="1373430"/>
            <a:ext cx="0" cy="3185109"/>
          </a:xfrm>
          <a:prstGeom prst="line">
            <a:avLst/>
          </a:prstGeom>
          <a:ln w="38100" cmpd="sng">
            <a:solidFill>
              <a:srgbClr val="526DB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lecha curvada hacia abajo 30"/>
          <p:cNvSpPr/>
          <p:nvPr/>
        </p:nvSpPr>
        <p:spPr>
          <a:xfrm rot="5400000">
            <a:off x="6255620" y="5161273"/>
            <a:ext cx="546572" cy="35837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Flecha curvada hacia la derecha 32"/>
          <p:cNvSpPr/>
          <p:nvPr/>
        </p:nvSpPr>
        <p:spPr>
          <a:xfrm>
            <a:off x="2833732" y="5122624"/>
            <a:ext cx="332647" cy="49112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93" y="1766509"/>
            <a:ext cx="6126217" cy="309037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3" y="235906"/>
            <a:ext cx="7545181" cy="1116106"/>
          </a:xfrm>
        </p:spPr>
        <p:txBody>
          <a:bodyPr/>
          <a:lstStyle/>
          <a:p>
            <a:r>
              <a:rPr lang="es-ES" sz="3200" dirty="0"/>
              <a:t>Feminización del Envejecimiento</a:t>
            </a:r>
            <a:br>
              <a:rPr lang="es-ES" sz="3200" dirty="0"/>
            </a:br>
            <a:r>
              <a:rPr lang="es-ES" sz="2400" dirty="0">
                <a:solidFill>
                  <a:schemeClr val="accent3"/>
                </a:solidFill>
              </a:rPr>
              <a:t>Impacto en Protección Social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26112" y="6486891"/>
            <a:ext cx="8667705" cy="308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03707" y="6469730"/>
            <a:ext cx="136585" cy="3089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61164" y="6507596"/>
            <a:ext cx="1564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FF"/>
                </a:solidFill>
                <a:latin typeface="Rockwell"/>
                <a:cs typeface="Rockwell"/>
              </a:rPr>
              <a:t>©</a:t>
            </a:r>
            <a:r>
              <a:rPr lang="es-ES" sz="800" dirty="0">
                <a:solidFill>
                  <a:schemeClr val="bg1"/>
                </a:solidFill>
                <a:latin typeface="Rockwell"/>
                <a:cs typeface="Rockwell"/>
              </a:rPr>
              <a:t>FernandoSolisSoberon2021</a:t>
            </a:r>
            <a:endParaRPr lang="es-ES" sz="1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53757" y="6507596"/>
            <a:ext cx="3685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FFFFFF"/>
                </a:solidFill>
                <a:latin typeface="Rockwell"/>
                <a:cs typeface="Rockwell"/>
              </a:rPr>
              <a:t>“Seguridad Social con Perspectiva de Género: Responsabilidad Tripartita”</a:t>
            </a:r>
            <a:endParaRPr lang="es-ES" sz="8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68969" y="2587084"/>
            <a:ext cx="404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3"/>
                </a:solidFill>
              </a:rPr>
              <a:t>La población de 65 años y más está conformada mayoritariamente por mujeres.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26112" y="6159314"/>
            <a:ext cx="11464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CEPAL. ONU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98166" y="1322602"/>
            <a:ext cx="590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>
                <a:solidFill>
                  <a:srgbClr val="526DB0"/>
                </a:solidFill>
              </a:rPr>
              <a:t>América</a:t>
            </a:r>
            <a:r>
              <a:rPr lang="es-ES" sz="1200" dirty="0">
                <a:solidFill>
                  <a:srgbClr val="526DB0"/>
                </a:solidFill>
              </a:rPr>
              <a:t> Latina: </a:t>
            </a:r>
            <a:r>
              <a:rPr lang="es-ES" sz="1200" dirty="0"/>
              <a:t>proporción de personas de 65 años ó más del total de la población, por sexo, 1950-2050</a:t>
            </a:r>
          </a:p>
          <a:p>
            <a:pPr algn="ctr"/>
            <a:r>
              <a:rPr lang="es-ES" sz="1200" i="1" dirty="0"/>
              <a:t>(En porcentajes) </a:t>
            </a:r>
            <a:endParaRPr lang="es-ES" sz="1200" dirty="0"/>
          </a:p>
          <a:p>
            <a:pPr algn="ctr"/>
            <a:endParaRPr lang="es-ES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80692" y="4897700"/>
            <a:ext cx="83782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 de la mitad de las mujeres están ocupadas en sectores de baja productividad y,  de estas, el 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82,2% no cotiza en ningún sistema de pensiones. 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2017, el ingreso laboral medio de las mujeres en LAC 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equivalió al 80,9% del ingreso medio de los hombres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promedio, las mujeres dedican menos horas al trabajo remunerado que los hombres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 casi el 52% de las que tienen un trabajo formal se desempeñan en sectores en los que se cotiza poco para la vejez. </a:t>
            </a:r>
          </a:p>
          <a:p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2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3" y="235906"/>
            <a:ext cx="7545181" cy="1116106"/>
          </a:xfrm>
        </p:spPr>
        <p:txBody>
          <a:bodyPr/>
          <a:lstStyle/>
          <a:p>
            <a:r>
              <a:rPr lang="es-ES" sz="2800" dirty="0"/>
              <a:t>Sectores Baja Productividad y </a:t>
            </a:r>
            <a:br>
              <a:rPr lang="es-ES" sz="2800" dirty="0"/>
            </a:br>
            <a:r>
              <a:rPr lang="es-ES" sz="2800" dirty="0"/>
              <a:t>Afiliación a Sistema de Pensiones</a:t>
            </a:r>
            <a:br>
              <a:rPr lang="es-ES" sz="2800" dirty="0"/>
            </a:br>
            <a:r>
              <a:rPr lang="es-ES" sz="2000" dirty="0">
                <a:solidFill>
                  <a:schemeClr val="accent3"/>
                </a:solidFill>
              </a:rPr>
              <a:t>% de Mujeres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26112" y="6486891"/>
            <a:ext cx="8667705" cy="308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03707" y="6469730"/>
            <a:ext cx="136585" cy="3089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61164" y="6507596"/>
            <a:ext cx="1564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FF"/>
                </a:solidFill>
                <a:latin typeface="Rockwell"/>
                <a:cs typeface="Rockwell"/>
              </a:rPr>
              <a:t>©</a:t>
            </a:r>
            <a:r>
              <a:rPr lang="es-ES" sz="800" dirty="0">
                <a:solidFill>
                  <a:schemeClr val="bg1"/>
                </a:solidFill>
                <a:latin typeface="Rockwell"/>
                <a:cs typeface="Rockwell"/>
              </a:rPr>
              <a:t>FernandoSolisSoberon2021</a:t>
            </a:r>
            <a:endParaRPr lang="es-ES" sz="1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53757" y="6507596"/>
            <a:ext cx="3685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FFFFFF"/>
                </a:solidFill>
                <a:latin typeface="Rockwell"/>
                <a:cs typeface="Rockwell"/>
              </a:rPr>
              <a:t>“Seguridad Social con Perspectiva de Género: Responsabilidad Tripartita”</a:t>
            </a:r>
            <a:endParaRPr lang="es-ES" sz="8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62600" y="2109002"/>
            <a:ext cx="54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75000"/>
                  </a:schemeClr>
                </a:solidFill>
              </a:rPr>
              <a:t>52%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373949" y="2109002"/>
            <a:ext cx="54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75000"/>
                  </a:schemeClr>
                </a:solidFill>
              </a:rPr>
              <a:t>75%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101245" y="2109002"/>
            <a:ext cx="54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75000"/>
                  </a:schemeClr>
                </a:solidFill>
              </a:rPr>
              <a:t>69%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712931" y="2110038"/>
            <a:ext cx="54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75000"/>
                  </a:schemeClr>
                </a:solidFill>
              </a:rPr>
              <a:t>30%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400491" y="2109002"/>
            <a:ext cx="54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75000"/>
                  </a:schemeClr>
                </a:solidFill>
              </a:rPr>
              <a:t>37%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163722" y="2109002"/>
            <a:ext cx="54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75000"/>
                  </a:schemeClr>
                </a:solidFill>
              </a:rPr>
              <a:t>45%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987483" y="2099611"/>
            <a:ext cx="54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75000"/>
                  </a:schemeClr>
                </a:solidFill>
              </a:rPr>
              <a:t>44%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599169" y="2099611"/>
            <a:ext cx="54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75000"/>
                  </a:schemeClr>
                </a:solidFill>
              </a:rPr>
              <a:t>61%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494480" y="2096923"/>
            <a:ext cx="54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75000"/>
                  </a:schemeClr>
                </a:solidFill>
              </a:rPr>
              <a:t>56%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161289" y="2096923"/>
            <a:ext cx="54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75000"/>
                  </a:schemeClr>
                </a:solidFill>
              </a:rPr>
              <a:t>69%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26112" y="6100918"/>
            <a:ext cx="87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Fuente: CEPAL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3707" y="1730279"/>
            <a:ext cx="1206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dirty="0"/>
              <a:t>% Mujeres </a:t>
            </a:r>
          </a:p>
          <a:p>
            <a:pPr algn="r"/>
            <a:r>
              <a:rPr lang="es-ES" sz="1050" dirty="0"/>
              <a:t>en Sectores </a:t>
            </a:r>
          </a:p>
          <a:p>
            <a:pPr algn="r"/>
            <a:r>
              <a:rPr lang="es-ES" sz="1050" dirty="0"/>
              <a:t>de Baja Productividad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1926015" y="1795708"/>
            <a:ext cx="0" cy="3915402"/>
          </a:xfrm>
          <a:prstGeom prst="line">
            <a:avLst/>
          </a:prstGeom>
          <a:ln w="19050" cmpd="sng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240292" y="2525671"/>
            <a:ext cx="8703112" cy="14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Grá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016743"/>
              </p:ext>
            </p:extLst>
          </p:nvPr>
        </p:nvGraphicFramePr>
        <p:xfrm>
          <a:off x="585692" y="2088230"/>
          <a:ext cx="84455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5" name="Conector recto de flecha 34"/>
          <p:cNvCxnSpPr/>
          <p:nvPr/>
        </p:nvCxnSpPr>
        <p:spPr>
          <a:xfrm flipH="1">
            <a:off x="6147566" y="2575473"/>
            <a:ext cx="259394" cy="190327"/>
          </a:xfrm>
          <a:prstGeom prst="straightConnector1">
            <a:avLst/>
          </a:prstGeom>
          <a:ln>
            <a:solidFill>
              <a:srgbClr val="68141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H="1">
            <a:off x="7727222" y="2575742"/>
            <a:ext cx="259394" cy="176663"/>
          </a:xfrm>
          <a:prstGeom prst="straightConnector1">
            <a:avLst/>
          </a:prstGeom>
          <a:ln>
            <a:solidFill>
              <a:srgbClr val="68141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>
            <a:off x="3232639" y="2540270"/>
            <a:ext cx="259394" cy="233856"/>
          </a:xfrm>
          <a:prstGeom prst="straightConnector1">
            <a:avLst/>
          </a:prstGeom>
          <a:ln>
            <a:solidFill>
              <a:srgbClr val="68141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>
            <a:off x="4634921" y="2575742"/>
            <a:ext cx="259394" cy="233856"/>
          </a:xfrm>
          <a:prstGeom prst="straightConnector1">
            <a:avLst/>
          </a:prstGeom>
          <a:ln>
            <a:solidFill>
              <a:srgbClr val="68141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16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242201"/>
            <a:ext cx="7556313" cy="1398495"/>
          </a:xfrm>
        </p:spPr>
        <p:txBody>
          <a:bodyPr/>
          <a:lstStyle/>
          <a:p>
            <a:r>
              <a:rPr lang="es-ES" sz="2800" dirty="0"/>
              <a:t>Efectos de la desigualdad de género en pension</a:t>
            </a:r>
            <a:r>
              <a:rPr lang="es-ES" sz="3200" dirty="0"/>
              <a:t>es </a:t>
            </a:r>
            <a:br>
              <a:rPr lang="es-ES" sz="3200" dirty="0"/>
            </a:br>
            <a:r>
              <a:rPr lang="es-ES" sz="2000" dirty="0">
                <a:solidFill>
                  <a:schemeClr val="accent3"/>
                </a:solidFill>
              </a:rPr>
              <a:t>En términos de PIB y Bienestar Social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26112" y="6486891"/>
            <a:ext cx="8667705" cy="308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03707" y="6469730"/>
            <a:ext cx="136585" cy="3089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61164" y="6507596"/>
            <a:ext cx="1564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FF"/>
                </a:solidFill>
                <a:latin typeface="Rockwell"/>
                <a:cs typeface="Rockwell"/>
              </a:rPr>
              <a:t>©</a:t>
            </a:r>
            <a:r>
              <a:rPr lang="es-ES" sz="800" dirty="0">
                <a:solidFill>
                  <a:schemeClr val="bg1"/>
                </a:solidFill>
                <a:latin typeface="Rockwell"/>
                <a:cs typeface="Rockwell"/>
              </a:rPr>
              <a:t>FernandoSolisSoberon2021</a:t>
            </a:r>
            <a:endParaRPr lang="es-ES" sz="1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53757" y="6507596"/>
            <a:ext cx="3685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FFFFFF"/>
                </a:solidFill>
                <a:latin typeface="Rockwell"/>
                <a:cs typeface="Rockwell"/>
              </a:rPr>
              <a:t>“Seguridad Social con Perspectiva de Género: Responsabilidad Tripartita”</a:t>
            </a:r>
            <a:endParaRPr lang="es-ES" sz="8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67" y="2660806"/>
            <a:ext cx="1389783" cy="9048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20" y="2696582"/>
            <a:ext cx="1591862" cy="8944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967" y="4748317"/>
            <a:ext cx="1299151" cy="86452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671" y="2589254"/>
            <a:ext cx="1344079" cy="89442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325" y="4730050"/>
            <a:ext cx="1291425" cy="80486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876910" y="5727278"/>
            <a:ext cx="1722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Menos ingresos familiares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402882" y="3746131"/>
            <a:ext cx="2675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Pensión insuficiente para cubrir costos de cuidado-dependencia por mayor longevidad y más problemas de salud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285516" y="5622511"/>
            <a:ext cx="2353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Financiamiento del déficit de pensiones vía presupuesto público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599777" y="3774354"/>
            <a:ext cx="1717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Mayor dependencia en los programas sociales para financiamiento del consumo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101766" y="3781907"/>
            <a:ext cx="2038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Limitada capacidad de consumo privado de la mujer pensionada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101766" y="4897094"/>
            <a:ext cx="20389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s-ES" sz="1000" dirty="0"/>
              <a:t>Efecto en demanda agregada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s-ES" sz="1000" dirty="0"/>
              <a:t>Limitación al potencial de crecimiento económico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384996" y="2115116"/>
            <a:ext cx="2503926" cy="474138"/>
          </a:xfrm>
          <a:prstGeom prst="rect">
            <a:avLst/>
          </a:prstGeom>
          <a:solidFill>
            <a:srgbClr val="526DB0"/>
          </a:solidFill>
          <a:ln>
            <a:solidFill>
              <a:srgbClr val="526D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Ámbito Personal/Familiar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077917" y="2115116"/>
            <a:ext cx="2207598" cy="4741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526D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Economía y Sociedad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515428" y="2115116"/>
            <a:ext cx="2207598" cy="474138"/>
          </a:xfrm>
          <a:prstGeom prst="rect">
            <a:avLst/>
          </a:prstGeom>
          <a:solidFill>
            <a:srgbClr val="526DB0"/>
          </a:solidFill>
          <a:ln>
            <a:solidFill>
              <a:srgbClr val="526D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Presupuesto Público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1384996" y="4560468"/>
            <a:ext cx="73380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361164" y="5232979"/>
            <a:ext cx="6875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526DB0"/>
                </a:solidFill>
              </a:rPr>
              <a:t>EFECTO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5891" y="3483678"/>
            <a:ext cx="13635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rgbClr val="526DB0"/>
                </a:solidFill>
              </a:rPr>
              <a:t>CARACTERISTICA DE DESIGUALDAD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59687" y="6177096"/>
            <a:ext cx="29083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u="sng" dirty="0">
                <a:solidFill>
                  <a:schemeClr val="bg1">
                    <a:lumMod val="50000"/>
                  </a:schemeClr>
                </a:solidFill>
              </a:rPr>
              <a:t>Fuente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: INCLUSION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</a:rPr>
              <a:t>Consulting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</a:rPr>
              <a:t>Group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 (2020) 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954" y="242203"/>
            <a:ext cx="7556313" cy="1116106"/>
          </a:xfrm>
        </p:spPr>
        <p:txBody>
          <a:bodyPr/>
          <a:lstStyle/>
          <a:p>
            <a:r>
              <a:rPr lang="es-ES" dirty="0"/>
              <a:t>Desigualdades de Género </a:t>
            </a:r>
            <a:br>
              <a:rPr lang="es-ES" dirty="0"/>
            </a:br>
            <a:r>
              <a:rPr lang="es-ES" sz="2400" dirty="0">
                <a:solidFill>
                  <a:schemeClr val="accent3"/>
                </a:solidFill>
              </a:rPr>
              <a:t>Derivados del Sistema de Pensiones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26112" y="6486891"/>
            <a:ext cx="8667705" cy="308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03707" y="6469730"/>
            <a:ext cx="136585" cy="3089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61164" y="6507596"/>
            <a:ext cx="1564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FF"/>
                </a:solidFill>
                <a:latin typeface="Rockwell"/>
                <a:cs typeface="Rockwell"/>
              </a:rPr>
              <a:t>©</a:t>
            </a:r>
            <a:r>
              <a:rPr lang="es-ES" sz="800" dirty="0">
                <a:solidFill>
                  <a:schemeClr val="bg1"/>
                </a:solidFill>
                <a:latin typeface="Rockwell"/>
                <a:cs typeface="Rockwell"/>
              </a:rPr>
              <a:t>FernandoSolisSoberon2021</a:t>
            </a:r>
            <a:endParaRPr lang="es-ES" sz="1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53757" y="6507596"/>
            <a:ext cx="3685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solidFill>
                  <a:srgbClr val="FFFFFF"/>
                </a:solidFill>
                <a:latin typeface="Rockwell"/>
                <a:cs typeface="Rockwell"/>
              </a:rPr>
              <a:t>“Seguridad Social con Perspectiva de Género: Responsabilidad Tripartita”</a:t>
            </a:r>
            <a:endParaRPr lang="es-ES" sz="8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088" y="891887"/>
            <a:ext cx="1878771" cy="105211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56147" y="3145946"/>
            <a:ext cx="2903692" cy="816383"/>
          </a:xfrm>
          <a:prstGeom prst="rect">
            <a:avLst/>
          </a:prstGeom>
          <a:solidFill>
            <a:srgbClr val="526D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ACCESO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32752" y="4261623"/>
            <a:ext cx="2903693" cy="816383"/>
          </a:xfrm>
          <a:prstGeom prst="rect">
            <a:avLst/>
          </a:prstGeom>
          <a:solidFill>
            <a:srgbClr val="526D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CALCULO de PENSIONES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41126" y="5368890"/>
            <a:ext cx="2927088" cy="816383"/>
          </a:xfrm>
          <a:prstGeom prst="rect">
            <a:avLst/>
          </a:prstGeom>
          <a:solidFill>
            <a:srgbClr val="526D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EDADES DE RETIRO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26112" y="1987262"/>
            <a:ext cx="846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7F7F7F"/>
                </a:solidFill>
              </a:rPr>
              <a:t>Áreas Claves en el diseño de las futuras reformas a los Sistemas de Pensiones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31474" y="5539261"/>
            <a:ext cx="5321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400" dirty="0"/>
              <a:t>¿Extender todas las edades?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/>
              <a:t>¿Número de cotizaciones mínimas iguales o diferenciadas?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562655" y="4208626"/>
            <a:ext cx="496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400" dirty="0"/>
              <a:t>¿Tablas Actuariales Unisex o diferenciadas?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/>
              <a:t>¿A último salario o a salario promedio vida laboral?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/>
              <a:t>¿Esquemas de compensación a la mujer por vacíos de cotización?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562654" y="3272809"/>
            <a:ext cx="528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400" dirty="0"/>
              <a:t>¿Bonificar con contribuciones períodos interrumpidos por cuidado de hijos?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060" y="2356594"/>
            <a:ext cx="973238" cy="8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4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dvantage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Ventaja.thmx</Template>
  <TotalTime>2009</TotalTime>
  <Words>937</Words>
  <Application>Microsoft Office PowerPoint</Application>
  <PresentationFormat>Presentación en pantalla (4:3)</PresentationFormat>
  <Paragraphs>139</Paragraphs>
  <Slides>10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Rockwell</vt:lpstr>
      <vt:lpstr>Wingdings</vt:lpstr>
      <vt:lpstr>Advantage</vt:lpstr>
      <vt:lpstr>Diapositiva de think-cell</vt:lpstr>
      <vt:lpstr>“Seguridad Social con perspectiva de género: responsabilidad tripartita”</vt:lpstr>
      <vt:lpstr>Contenido</vt:lpstr>
      <vt:lpstr>Poniendo en contexto …. Latinoamérica y el Caribe Pre-Pandemia y Pandemia</vt:lpstr>
      <vt:lpstr>Protección Social, Seguridad Social  y Pensiones  Mapeando el escenario y evolución conceptual</vt:lpstr>
      <vt:lpstr>Desigualdad de Género en Pensiones Factores e Implicaciones</vt:lpstr>
      <vt:lpstr>Feminización del Envejecimiento Impacto en Protección Social</vt:lpstr>
      <vt:lpstr>Sectores Baja Productividad y  Afiliación a Sistema de Pensiones % de Mujeres</vt:lpstr>
      <vt:lpstr>Efectos de la desigualdad de género en pensiones  En términos de PIB y Bienestar Social</vt:lpstr>
      <vt:lpstr>Desigualdades de Género  Derivados del Sistema de Pensiones</vt:lpstr>
      <vt:lpstr>Reflexiones Finales  Con visión de Políticas Públicas y Empresariales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“Seguridad Social con perspectiva de género: responsabilidad tripartita”</dc:title>
  <dc:creator>Alesia Rodriguez Pardo</dc:creator>
  <cp:lastModifiedBy>Claudia Tapia Calderon</cp:lastModifiedBy>
  <cp:revision>85</cp:revision>
  <dcterms:created xsi:type="dcterms:W3CDTF">2021-08-14T23:20:20Z</dcterms:created>
  <dcterms:modified xsi:type="dcterms:W3CDTF">2021-08-18T18:10:52Z</dcterms:modified>
</cp:coreProperties>
</file>