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7" r:id="rId3"/>
    <p:sldId id="262" r:id="rId4"/>
    <p:sldId id="270" r:id="rId5"/>
    <p:sldId id="275" r:id="rId6"/>
    <p:sldId id="269" r:id="rId7"/>
    <p:sldId id="274" r:id="rId8"/>
    <p:sldId id="272" r:id="rId9"/>
    <p:sldId id="276" r:id="rId10"/>
    <p:sldId id="268" r:id="rId11"/>
    <p:sldId id="257" r:id="rId12"/>
    <p:sldId id="277" r:id="rId13"/>
    <p:sldId id="273" r:id="rId14"/>
    <p:sldId id="263" r:id="rId15"/>
    <p:sldId id="278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2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Administrador\AppData\Local\Temp\Demanda%20ma&#769;xima%20y%20energia%20generada%20vPDO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Hoja1!$C$4</c:f>
              <c:strCache>
                <c:ptCount val="1"/>
                <c:pt idx="0">
                  <c:v>Demanda Maxima MW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Hoja1!$B$5:$B$27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Hoja1!$C$5:$C$27</c:f>
              <c:numCache>
                <c:formatCode>_-* #,##0_-;\-* #,##0_-;_-* "-"_-;_-@_-</c:formatCode>
                <c:ptCount val="23"/>
                <c:pt idx="0">
                  <c:v>11230</c:v>
                </c:pt>
                <c:pt idx="1">
                  <c:v>11838</c:v>
                </c:pt>
                <c:pt idx="2">
                  <c:v>12463</c:v>
                </c:pt>
                <c:pt idx="3">
                  <c:v>12813</c:v>
                </c:pt>
                <c:pt idx="4">
                  <c:v>13052</c:v>
                </c:pt>
                <c:pt idx="5">
                  <c:v>13807</c:v>
                </c:pt>
                <c:pt idx="6">
                  <c:v>14687</c:v>
                </c:pt>
                <c:pt idx="7">
                  <c:v>15945</c:v>
                </c:pt>
                <c:pt idx="8">
                  <c:v>15551</c:v>
                </c:pt>
                <c:pt idx="9">
                  <c:v>17351</c:v>
                </c:pt>
                <c:pt idx="10">
                  <c:v>17377</c:v>
                </c:pt>
                <c:pt idx="11">
                  <c:v>16755</c:v>
                </c:pt>
                <c:pt idx="12">
                  <c:v>17157</c:v>
                </c:pt>
                <c:pt idx="13">
                  <c:v>17965</c:v>
                </c:pt>
                <c:pt idx="14">
                  <c:v>18696</c:v>
                </c:pt>
                <c:pt idx="15">
                  <c:v>18545</c:v>
                </c:pt>
                <c:pt idx="16">
                  <c:v>18129</c:v>
                </c:pt>
                <c:pt idx="17">
                  <c:v>16967</c:v>
                </c:pt>
                <c:pt idx="18">
                  <c:v>14866</c:v>
                </c:pt>
                <c:pt idx="19">
                  <c:v>13500</c:v>
                </c:pt>
                <c:pt idx="20">
                  <c:v>12300</c:v>
                </c:pt>
                <c:pt idx="21">
                  <c:v>13000</c:v>
                </c:pt>
                <c:pt idx="22">
                  <c:v>12900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529216"/>
        <c:axId val="171943040"/>
      </c:lineChart>
      <c:catAx>
        <c:axId val="17152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1943040"/>
        <c:crosses val="autoZero"/>
        <c:auto val="1"/>
        <c:lblAlgn val="ctr"/>
        <c:lblOffset val="100"/>
        <c:noMultiLvlLbl val="0"/>
      </c:catAx>
      <c:valAx>
        <c:axId val="17194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152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812168213193709"/>
          <c:y val="0.55583795686596071"/>
          <c:w val="0.60610837926220762"/>
          <c:h val="0.141521807810131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Hoja1!$E$4</c:f>
              <c:strCache>
                <c:ptCount val="1"/>
                <c:pt idx="0">
                  <c:v>Energía generada GWh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Hoja1!$D$5:$D$27</c:f>
              <c:numCache>
                <c:formatCode>General</c:formatCode>
                <c:ptCount val="23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</c:numCache>
            </c:numRef>
          </c:cat>
          <c:val>
            <c:numRef>
              <c:f>Hoja1!$E$5:$E$27</c:f>
              <c:numCache>
                <c:formatCode>#,##0</c:formatCode>
                <c:ptCount val="23"/>
                <c:pt idx="0">
                  <c:v>77940</c:v>
                </c:pt>
                <c:pt idx="1">
                  <c:v>81700</c:v>
                </c:pt>
                <c:pt idx="2">
                  <c:v>86892</c:v>
                </c:pt>
                <c:pt idx="3">
                  <c:v>89138</c:v>
                </c:pt>
                <c:pt idx="4">
                  <c:v>89324</c:v>
                </c:pt>
                <c:pt idx="5">
                  <c:v>95927</c:v>
                </c:pt>
                <c:pt idx="6">
                  <c:v>103574</c:v>
                </c:pt>
                <c:pt idx="7">
                  <c:v>110419</c:v>
                </c:pt>
                <c:pt idx="8">
                  <c:v>112628</c:v>
                </c:pt>
                <c:pt idx="9">
                  <c:v>119297</c:v>
                </c:pt>
                <c:pt idx="10">
                  <c:v>122262</c:v>
                </c:pt>
                <c:pt idx="11">
                  <c:v>116028</c:v>
                </c:pt>
                <c:pt idx="12">
                  <c:v>118812</c:v>
                </c:pt>
                <c:pt idx="13">
                  <c:v>127122</c:v>
                </c:pt>
                <c:pt idx="14">
                  <c:v>129470</c:v>
                </c:pt>
                <c:pt idx="15">
                  <c:v>126714</c:v>
                </c:pt>
                <c:pt idx="16">
                  <c:v>122284</c:v>
                </c:pt>
                <c:pt idx="17">
                  <c:v>111473</c:v>
                </c:pt>
                <c:pt idx="18">
                  <c:v>89527</c:v>
                </c:pt>
                <c:pt idx="19">
                  <c:v>88888</c:v>
                </c:pt>
                <c:pt idx="20">
                  <c:v>85000</c:v>
                </c:pt>
                <c:pt idx="21">
                  <c:v>86000</c:v>
                </c:pt>
                <c:pt idx="22">
                  <c:v>87000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387904"/>
        <c:axId val="171944768"/>
      </c:lineChart>
      <c:catAx>
        <c:axId val="17138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1944768"/>
        <c:crosses val="autoZero"/>
        <c:auto val="1"/>
        <c:lblAlgn val="ctr"/>
        <c:lblOffset val="100"/>
        <c:noMultiLvlLbl val="0"/>
      </c:catAx>
      <c:valAx>
        <c:axId val="17194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17138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92064002344893"/>
          <c:y val="0.54760084524666797"/>
          <c:w val="0.68627747035199393"/>
          <c:h val="0.15547947391188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A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0.6087</cdr:x>
      <cdr:y>0.40471</cdr:y>
    </cdr:from>
    <cdr:to>
      <cdr:x>1</cdr:x>
      <cdr:y>0.46862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051720" y="1368152"/>
          <a:ext cx="129614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800" dirty="0" smtClean="0"/>
            <a:t>Aprox. 12.300 MW  2019 </a:t>
          </a:r>
          <a:endParaRPr lang="es-AR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0.51064</cdr:x>
      <cdr:y>0.12766</cdr:y>
    </cdr:from>
    <cdr:to>
      <cdr:x>0.91489</cdr:x>
      <cdr:y>0.23404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728192" y="432047"/>
          <a:ext cx="13681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800" dirty="0" smtClean="0"/>
            <a:t>129.470 </a:t>
          </a:r>
          <a:r>
            <a:rPr lang="es-ES_tradnl" sz="800" dirty="0" err="1" smtClean="0"/>
            <a:t>GWh</a:t>
          </a:r>
          <a:r>
            <a:rPr lang="es-ES_tradnl" sz="800" dirty="0" smtClean="0"/>
            <a:t> 2013</a:t>
          </a:r>
          <a:endParaRPr lang="es-AR" sz="800" dirty="0"/>
        </a:p>
      </cdr:txBody>
    </cdr:sp>
  </cdr:relSizeAnchor>
  <cdr:relSizeAnchor xmlns:cdr="http://schemas.openxmlformats.org/drawingml/2006/chartDrawing">
    <cdr:from>
      <cdr:x>0.65957</cdr:x>
      <cdr:y>0.38298</cdr:y>
    </cdr:from>
    <cdr:to>
      <cdr:x>1</cdr:x>
      <cdr:y>0.71699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2232248" y="1296143"/>
          <a:ext cx="115212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ES_tradnl" sz="800" dirty="0" smtClean="0"/>
            <a:t>Aprox. 85.000 </a:t>
          </a:r>
          <a:r>
            <a:rPr lang="es-ES_tradnl" sz="800" dirty="0" err="1" smtClean="0"/>
            <a:t>GWh</a:t>
          </a:r>
          <a:r>
            <a:rPr lang="es-ES_tradnl" sz="800" dirty="0" smtClean="0"/>
            <a:t> 2019</a:t>
          </a:r>
          <a:endParaRPr lang="es-AR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DAE48-A16F-4357-82C9-76BF3312271E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DE07D-6448-4C75-A35B-45A96E0BFB9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37485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DE07D-6448-4C75-A35B-45A96E0BFB96}" type="slidenum">
              <a:rPr lang="es-AR" smtClean="0"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66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010381-01F1-4BF5-B4A4-2609BE71A60F}" type="datetimeFigureOut">
              <a:rPr lang="es-AR" smtClean="0"/>
              <a:t>21/2/2022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ADA05DA-2E62-4812-ACA2-7814CCAA6870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soesda@gmail.com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oesd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2376" y="736104"/>
            <a:ext cx="7772400" cy="1828800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  <a:effectLst/>
              </a:rPr>
              <a:t>El servicio y el sistema eléctrico en Venezuela  2022 </a:t>
            </a:r>
            <a:endParaRPr lang="es-AR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22376" y="3954760"/>
            <a:ext cx="7772400" cy="914400"/>
          </a:xfrm>
        </p:spPr>
        <p:txBody>
          <a:bodyPr>
            <a:normAutofit/>
          </a:bodyPr>
          <a:lstStyle/>
          <a:p>
            <a:r>
              <a:rPr lang="es-ES_tradnl" sz="3600" b="1" dirty="0" smtClean="0">
                <a:solidFill>
                  <a:schemeClr val="tx1"/>
                </a:solidFill>
              </a:rPr>
              <a:t>Crisis eléctrica y soluciones  </a:t>
            </a:r>
            <a:endParaRPr lang="es-A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7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692691"/>
            <a:ext cx="76328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El servicio eléctrico:   estancado en la precariedad </a:t>
            </a:r>
            <a:endParaRPr lang="es-ES_tradnl" sz="2400" b="1" dirty="0"/>
          </a:p>
          <a:p>
            <a:endParaRPr lang="es-ES_tradnl" b="1" dirty="0" smtClean="0"/>
          </a:p>
          <a:p>
            <a:endParaRPr lang="es-ES_tradnl" sz="800" b="1" dirty="0" smtClean="0"/>
          </a:p>
          <a:p>
            <a:pPr algn="just"/>
            <a:endParaRPr lang="es-ES_tradnl" dirty="0" smtClean="0"/>
          </a:p>
          <a:p>
            <a:pPr algn="just"/>
            <a:r>
              <a:rPr lang="es-ES_tradnl" sz="2000" dirty="0" smtClean="0"/>
              <a:t>A falta de indicadores oficiales, </a:t>
            </a:r>
            <a:r>
              <a:rPr lang="es-ES_tradnl" sz="2000" dirty="0"/>
              <a:t>p</a:t>
            </a:r>
            <a:r>
              <a:rPr lang="es-ES_tradnl" sz="2000" dirty="0" smtClean="0"/>
              <a:t>ara evaluar la calidad del servicio eléctrico sólo </a:t>
            </a:r>
            <a:r>
              <a:rPr lang="es-ES_tradnl" sz="2000" dirty="0"/>
              <a:t>contamos con las </a:t>
            </a:r>
            <a:r>
              <a:rPr lang="es-ES_tradnl" sz="2000" b="1" dirty="0"/>
              <a:t>Encuestas de Percepción de los </a:t>
            </a:r>
            <a:r>
              <a:rPr lang="es-ES_tradnl" sz="2000" b="1" dirty="0" smtClean="0"/>
              <a:t>usuarios</a:t>
            </a:r>
            <a:r>
              <a:rPr lang="es-ES_tradnl" sz="2000" dirty="0" smtClean="0"/>
              <a:t>, realizadas regularmente por el Observatorio Venezolano de Servicios Públicos OVSP desde 2018.</a:t>
            </a:r>
          </a:p>
          <a:p>
            <a:pPr algn="just"/>
            <a:endParaRPr lang="es-ES_tradnl" sz="2000" dirty="0"/>
          </a:p>
          <a:p>
            <a:pPr algn="just"/>
            <a:r>
              <a:rPr lang="es-ES_tradnl" sz="2000" dirty="0" smtClean="0">
                <a:solidFill>
                  <a:prstClr val="black"/>
                </a:solidFill>
              </a:rPr>
              <a:t>Desde </a:t>
            </a:r>
            <a:r>
              <a:rPr lang="es-ES_tradnl" sz="2000" dirty="0">
                <a:solidFill>
                  <a:prstClr val="black"/>
                </a:solidFill>
              </a:rPr>
              <a:t>2010, Corpoelec aplica un completo </a:t>
            </a:r>
            <a:r>
              <a:rPr lang="es-ES_tradnl" sz="2000" dirty="0">
                <a:solidFill>
                  <a:srgbClr val="FF0000"/>
                </a:solidFill>
              </a:rPr>
              <a:t>BLOQUEO INFORMATIVO</a:t>
            </a:r>
            <a:r>
              <a:rPr lang="es-ES_tradnl" sz="2000" dirty="0" smtClean="0"/>
              <a:t> </a:t>
            </a:r>
          </a:p>
          <a:p>
            <a:pPr algn="just"/>
            <a:endParaRPr lang="es-ES_tradnl" sz="2000" dirty="0" smtClean="0"/>
          </a:p>
          <a:p>
            <a:pPr algn="just"/>
            <a:endParaRPr lang="es-ES_tradnl" sz="1600" dirty="0" smtClean="0"/>
          </a:p>
          <a:p>
            <a:pPr algn="just"/>
            <a:r>
              <a:rPr lang="es-ES_tradnl" sz="1600" dirty="0" smtClean="0"/>
              <a:t>Fuente</a:t>
            </a:r>
            <a:r>
              <a:rPr lang="es-ES_tradnl" sz="1600" dirty="0"/>
              <a:t>: encuestas del OVSP Observatorio Venezolano de Servicios Públicos, </a:t>
            </a:r>
            <a:r>
              <a:rPr lang="es-ES_tradnl" sz="1600" dirty="0" smtClean="0"/>
              <a:t>realizadas </a:t>
            </a:r>
            <a:r>
              <a:rPr lang="es-ES_tradnl" sz="1600" dirty="0"/>
              <a:t>en 12 </a:t>
            </a:r>
            <a:r>
              <a:rPr lang="es-ES_tradnl" sz="1600" dirty="0" smtClean="0"/>
              <a:t>ciudades.  </a:t>
            </a:r>
            <a:r>
              <a:rPr lang="es-ES_tradnl" sz="1600" dirty="0">
                <a:hlinkClick r:id="rId2"/>
              </a:rPr>
              <a:t>Asoesda@gmail.com</a:t>
            </a:r>
            <a:r>
              <a:rPr lang="es-ES_tradnl" sz="1600" dirty="0"/>
              <a:t> </a:t>
            </a:r>
            <a:endParaRPr lang="es-ES_tradnl" sz="1600" dirty="0" smtClean="0"/>
          </a:p>
          <a:p>
            <a:pPr algn="just"/>
            <a:endParaRPr lang="es-AR" sz="1600" dirty="0"/>
          </a:p>
          <a:p>
            <a:endParaRPr lang="es-ES_tradnl" sz="800" dirty="0" smtClean="0"/>
          </a:p>
        </p:txBody>
      </p:sp>
    </p:spTree>
    <p:extLst>
      <p:ext uri="{BB962C8B-B14F-4D97-AF65-F5344CB8AC3E}">
        <p14:creationId xmlns:p14="http://schemas.microsoft.com/office/powerpoint/2010/main" val="232938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517232"/>
            <a:ext cx="8183880" cy="576064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7992888" cy="361872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s-ES_tradnl" sz="9600" b="1" dirty="0" smtClean="0"/>
          </a:p>
          <a:p>
            <a:pPr marL="0" indent="0">
              <a:buNone/>
            </a:pPr>
            <a:r>
              <a:rPr lang="es-ES_tradnl" sz="9600" b="1" dirty="0" smtClean="0"/>
              <a:t>El servicio eléctrico:  estancado en la precariedad </a:t>
            </a:r>
          </a:p>
          <a:p>
            <a:pPr marL="0" indent="0">
              <a:buNone/>
            </a:pPr>
            <a:endParaRPr lang="es-ES_tradnl" sz="8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8000" dirty="0" smtClean="0"/>
              <a:t>Las encuestas de percepción de la calidad del servicio eléctrico* realizadas en 12 ciudades durante 2021 muestran que </a:t>
            </a:r>
            <a:r>
              <a:rPr lang="es-ES_tradnl" sz="8000" b="1" dirty="0" smtClean="0"/>
              <a:t>la percepción negativa de los usuarios, en promedio,  superaba el  50%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_tradnl" sz="8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8000" dirty="0" smtClean="0"/>
              <a:t>Sin embargo, </a:t>
            </a:r>
            <a:r>
              <a:rPr lang="es-ES_tradnl" sz="8000" b="1" dirty="0" smtClean="0"/>
              <a:t>la encuesta de enero-febrero 2022 muestra una leve reducción de </a:t>
            </a:r>
            <a:r>
              <a:rPr lang="es-ES_tradnl" sz="8000" b="1" dirty="0"/>
              <a:t>l</a:t>
            </a:r>
            <a:r>
              <a:rPr lang="es-ES_tradnl" sz="8000" b="1" dirty="0" smtClean="0"/>
              <a:t>a percepción negativa de los usuarios a 47% </a:t>
            </a:r>
            <a:r>
              <a:rPr lang="es-ES_tradnl" sz="8000" dirty="0" smtClean="0"/>
              <a:t>que sigue siendo </a:t>
            </a:r>
            <a:r>
              <a:rPr lang="es-ES_tradnl" sz="8000" b="1" dirty="0" smtClean="0">
                <a:solidFill>
                  <a:srgbClr val="FF0000"/>
                </a:solidFill>
              </a:rPr>
              <a:t>inaceptable</a:t>
            </a:r>
            <a:r>
              <a:rPr lang="es-ES_tradnl" sz="8000" dirty="0" smtClean="0"/>
              <a:t>, muy elevada para los estándares nacionales e internacionales.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s-ES_tradnl" sz="8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es-ES_tradnl" sz="6400" b="1" dirty="0"/>
          </a:p>
          <a:p>
            <a:pPr algn="just">
              <a:buFont typeface="Arial" charset="0"/>
              <a:buChar char="•"/>
            </a:pPr>
            <a:r>
              <a:rPr lang="es-ES_tradnl" sz="6600" dirty="0" smtClean="0"/>
              <a:t>Encuestas </a:t>
            </a:r>
            <a:r>
              <a:rPr lang="es-ES_tradnl" sz="6600" dirty="0"/>
              <a:t>del </a:t>
            </a:r>
            <a:r>
              <a:rPr lang="es-ES_tradnl" sz="6600" dirty="0" smtClean="0"/>
              <a:t>Observatorio </a:t>
            </a:r>
            <a:r>
              <a:rPr lang="es-ES_tradnl" sz="6600" dirty="0"/>
              <a:t>Venezolano de Servicios </a:t>
            </a:r>
            <a:r>
              <a:rPr lang="es-ES_tradnl" sz="6600" dirty="0" smtClean="0"/>
              <a:t>Públicos OVSP, </a:t>
            </a:r>
            <a:r>
              <a:rPr lang="es-ES_tradnl" sz="6600" dirty="0"/>
              <a:t>realizadas en 12 </a:t>
            </a:r>
            <a:r>
              <a:rPr lang="es-ES_tradnl" sz="6600" dirty="0" smtClean="0"/>
              <a:t>      </a:t>
            </a:r>
          </a:p>
          <a:p>
            <a:pPr marL="0" indent="0" algn="just">
              <a:buNone/>
            </a:pPr>
            <a:r>
              <a:rPr lang="es-ES_tradnl" sz="6600" dirty="0"/>
              <a:t> </a:t>
            </a:r>
            <a:r>
              <a:rPr lang="es-ES_tradnl" sz="6600" dirty="0" smtClean="0"/>
              <a:t>     ciudades</a:t>
            </a:r>
            <a:r>
              <a:rPr lang="es-ES_tradnl" sz="6600" dirty="0"/>
              <a:t>.  </a:t>
            </a:r>
            <a:r>
              <a:rPr lang="es-ES_tradnl" sz="6600" dirty="0">
                <a:hlinkClick r:id="rId3"/>
              </a:rPr>
              <a:t>Asoesda@gmail.com</a:t>
            </a:r>
            <a:r>
              <a:rPr lang="es-ES_tradnl" sz="6600" dirty="0"/>
              <a:t> </a:t>
            </a:r>
            <a:endParaRPr lang="es-ES_tradnl" sz="6400" b="1" dirty="0" smtClean="0"/>
          </a:p>
          <a:p>
            <a:pPr marL="0" indent="0">
              <a:lnSpc>
                <a:spcPct val="170000"/>
              </a:lnSpc>
              <a:buNone/>
            </a:pPr>
            <a:r>
              <a:rPr lang="es-ES_tradnl" sz="6400" b="1" dirty="0" smtClean="0"/>
              <a:t>	</a:t>
            </a:r>
            <a:endParaRPr lang="es-ES_tradnl" sz="1600" dirty="0" smtClean="0"/>
          </a:p>
          <a:p>
            <a:pPr marL="0" indent="0">
              <a:buNone/>
            </a:pP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92915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029520" cy="46988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2000" b="1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es-ES_tradnl" sz="2400" dirty="0" smtClean="0"/>
              <a:t>Sin embargo,  Hay  </a:t>
            </a:r>
            <a:r>
              <a:rPr lang="es-ES_tradnl" sz="2400" dirty="0"/>
              <a:t>diferencias muy significativas en las percepciones de los usuarios de  las regiones </a:t>
            </a:r>
            <a:r>
              <a:rPr lang="es-ES_tradnl" sz="2400" b="1" dirty="0"/>
              <a:t>Capital, Central y Oriental </a:t>
            </a:r>
            <a:r>
              <a:rPr lang="es-ES_tradnl" sz="2400" dirty="0"/>
              <a:t>con respecto a los usuarios de las regiones </a:t>
            </a:r>
            <a:r>
              <a:rPr lang="es-ES_tradnl" sz="2400" b="1" dirty="0"/>
              <a:t>Centro occidental,  Zulia y la región Andina</a:t>
            </a:r>
            <a:r>
              <a:rPr lang="es-ES_tradnl" sz="2400" dirty="0"/>
              <a:t>:</a:t>
            </a:r>
          </a:p>
          <a:p>
            <a:pPr marL="0" indent="0" algn="just">
              <a:buNone/>
            </a:pPr>
            <a:endParaRPr lang="es-ES_tradnl" sz="2400" b="1" dirty="0" smtClean="0"/>
          </a:p>
          <a:p>
            <a:pPr marL="0" indent="0" algn="just">
              <a:buNone/>
            </a:pPr>
            <a:endParaRPr lang="es-ES_tradnl" sz="2400" b="1" dirty="0"/>
          </a:p>
          <a:p>
            <a:pPr marL="0" indent="0" algn="just">
              <a:buNone/>
            </a:pPr>
            <a:r>
              <a:rPr lang="es-ES_tradnl" sz="2400" b="1" dirty="0"/>
              <a:t>La percepción positiva del servicio eléctrico </a:t>
            </a:r>
            <a:r>
              <a:rPr lang="es-ES_tradnl" sz="2400" b="1" dirty="0" smtClean="0"/>
              <a:t>en </a:t>
            </a:r>
            <a:r>
              <a:rPr lang="es-ES_tradnl" sz="2400" b="1" dirty="0"/>
              <a:t>Caracas alcanza a </a:t>
            </a:r>
            <a:r>
              <a:rPr lang="es-ES_tradnl" sz="2400" b="1" dirty="0" smtClean="0"/>
              <a:t>76,7 %.  </a:t>
            </a:r>
            <a:r>
              <a:rPr lang="es-ES_tradnl" sz="2400" b="1" dirty="0" smtClean="0"/>
              <a:t> </a:t>
            </a:r>
            <a:r>
              <a:rPr lang="es-ES_tradnl" sz="2400" b="1" dirty="0">
                <a:solidFill>
                  <a:srgbClr val="FF0000"/>
                </a:solidFill>
              </a:rPr>
              <a:t>E</a:t>
            </a:r>
            <a:r>
              <a:rPr lang="es-ES_tradnl" sz="2400" b="1" dirty="0" smtClean="0">
                <a:solidFill>
                  <a:srgbClr val="FF0000"/>
                </a:solidFill>
              </a:rPr>
              <a:t>n </a:t>
            </a:r>
            <a:r>
              <a:rPr lang="es-ES_tradnl" sz="2400" b="1" dirty="0">
                <a:solidFill>
                  <a:srgbClr val="FF0000"/>
                </a:solidFill>
              </a:rPr>
              <a:t>el estado Táchira es solo de </a:t>
            </a:r>
            <a:r>
              <a:rPr lang="es-ES_tradnl" sz="2400" b="1" dirty="0" smtClean="0">
                <a:solidFill>
                  <a:srgbClr val="FF0000"/>
                </a:solidFill>
              </a:rPr>
              <a:t>26,1 %.</a:t>
            </a:r>
            <a:endParaRPr lang="es-ES_tradn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302134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25776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</a:rPr>
              <a:t>El servicio y el sistema eléctrico en Venezuela 2022</a:t>
            </a: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458344"/>
            <a:ext cx="8461568" cy="54189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ES_tradnl" sz="3100" b="1" dirty="0"/>
              <a:t>El sistema eléctrico:   estancado en la precariedad </a:t>
            </a:r>
          </a:p>
          <a:p>
            <a:pPr marL="0" indent="0" algn="just">
              <a:buNone/>
            </a:pPr>
            <a:endParaRPr lang="es-ES" sz="2100" dirty="0" smtClean="0"/>
          </a:p>
          <a:p>
            <a:pPr marL="0" indent="0" algn="just">
              <a:buNone/>
            </a:pPr>
            <a:endParaRPr lang="es-ES" sz="2100" dirty="0" smtClean="0"/>
          </a:p>
          <a:p>
            <a:r>
              <a:rPr lang="es-ES" sz="2900" dirty="0"/>
              <a:t>Corpoelec durante </a:t>
            </a:r>
            <a:r>
              <a:rPr lang="es-ES" sz="2900" dirty="0" smtClean="0"/>
              <a:t>2020-2021 ha </a:t>
            </a:r>
            <a:r>
              <a:rPr lang="es-ES" sz="2900" dirty="0"/>
              <a:t>realizado inversiones y </a:t>
            </a:r>
            <a:r>
              <a:rPr lang="es-ES" sz="2900" dirty="0" smtClean="0"/>
              <a:t>mantenimiento fundamentalmente en </a:t>
            </a:r>
            <a:r>
              <a:rPr lang="es-ES" sz="2900" dirty="0"/>
              <a:t>transmisión para “</a:t>
            </a:r>
            <a:r>
              <a:rPr lang="es-ES" sz="2900" dirty="0" err="1"/>
              <a:t>parapetear</a:t>
            </a:r>
            <a:r>
              <a:rPr lang="es-ES" sz="2900" dirty="0"/>
              <a:t>” el </a:t>
            </a:r>
            <a:r>
              <a:rPr lang="es-ES" sz="2900" dirty="0" smtClean="0"/>
              <a:t>sistema</a:t>
            </a:r>
            <a:endParaRPr lang="es-ES" sz="2900" dirty="0"/>
          </a:p>
          <a:p>
            <a:pPr marL="0" indent="0">
              <a:buFont typeface="Wingdings 2"/>
              <a:buNone/>
            </a:pPr>
            <a:endParaRPr lang="es-ES" sz="2900" dirty="0"/>
          </a:p>
          <a:p>
            <a:r>
              <a:rPr lang="es-ES" sz="2900" dirty="0" smtClean="0"/>
              <a:t>Desde 2015 no se han instalado nuevas plantas de generación.  Sólo se ha completado la ejecución o recuperado algunas pocas unidades térmicas.</a:t>
            </a:r>
          </a:p>
          <a:p>
            <a:pPr marL="0" indent="0">
              <a:buNone/>
            </a:pPr>
            <a:endParaRPr lang="es-ES" sz="2900" dirty="0" smtClean="0"/>
          </a:p>
          <a:p>
            <a:r>
              <a:rPr lang="es-ES" sz="2900" dirty="0"/>
              <a:t>S</a:t>
            </a:r>
            <a:r>
              <a:rPr lang="es-ES" sz="2900" dirty="0" smtClean="0"/>
              <a:t>e han construido muy pocos kilómetros de líneas de alta tensión,  para completar tramos inconclusos y se han recuperado algunos </a:t>
            </a:r>
            <a:r>
              <a:rPr lang="es-ES" sz="2900" dirty="0" err="1" smtClean="0"/>
              <a:t>kms</a:t>
            </a:r>
            <a:r>
              <a:rPr lang="es-ES" sz="2900" dirty="0" smtClean="0"/>
              <a:t> de líneas.</a:t>
            </a:r>
          </a:p>
          <a:p>
            <a:pPr marL="0" indent="0">
              <a:buNone/>
            </a:pPr>
            <a:endParaRPr lang="es-ES" sz="2900" dirty="0" smtClean="0"/>
          </a:p>
          <a:p>
            <a:r>
              <a:rPr lang="es-ES" sz="2900" dirty="0" smtClean="0"/>
              <a:t>Recuperación y adquisición de transformadores y equipos de protección en pocas subestaciones del sistema de transmisión y distribución</a:t>
            </a:r>
          </a:p>
          <a:p>
            <a:pPr marL="0" indent="0">
              <a:buNone/>
            </a:pPr>
            <a:endParaRPr lang="es-ES" sz="2900" dirty="0" smtClean="0"/>
          </a:p>
          <a:p>
            <a:r>
              <a:rPr lang="es-ES" sz="2900" dirty="0" smtClean="0"/>
              <a:t>El sistema de comercialización (medición, facturación, cobranza, atención a usuarios) sigue rezagado y colapsado</a:t>
            </a: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126937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11374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</a:rPr>
              <a:t>El servicio y el sistema eléctrico en Venezuela 2022</a:t>
            </a: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48680"/>
            <a:ext cx="8183880" cy="5058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b="1" dirty="0" smtClean="0"/>
              <a:t>La  crisis eléctrica tiene </a:t>
            </a:r>
            <a:r>
              <a:rPr lang="es-ES_tradnl" sz="2400" b="1" dirty="0" smtClean="0"/>
              <a:t>solución  </a:t>
            </a:r>
            <a:endParaRPr lang="es-ES_tradnl" sz="2400" b="1" dirty="0" smtClean="0"/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000" b="1" dirty="0" smtClean="0"/>
              <a:t>La solución no puede ser el resultado de acciones </a:t>
            </a:r>
            <a:r>
              <a:rPr lang="es-ES_tradnl" sz="2000" b="1" dirty="0" smtClean="0"/>
              <a:t>referidas solo al servicio eléctrico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r>
              <a:rPr lang="es-ES_tradnl" sz="2000" dirty="0" smtClean="0"/>
              <a:t>Acciones puntuales y solo en el sistema eléctrico, no garantizan una solución permanente ni sustentable al grave problema del sistema eléctrico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r>
              <a:rPr lang="es-ES_tradnl" sz="2000" b="1" dirty="0" smtClean="0"/>
              <a:t>Dada la naturaleza SISTÉMICA de la crisis eléctrica</a:t>
            </a:r>
            <a:r>
              <a:rPr lang="es-ES_tradnl" sz="2000" dirty="0" smtClean="0"/>
              <a:t>, y de la crisis venezolana,  su  solución integral pasa por una </a:t>
            </a:r>
            <a:r>
              <a:rPr lang="es-ES_tradnl" sz="2000" b="1" dirty="0" smtClean="0"/>
              <a:t>estrategia integral </a:t>
            </a:r>
            <a:r>
              <a:rPr lang="es-ES_tradnl" sz="2000" dirty="0" smtClean="0"/>
              <a:t>que implique  cambios políticos, macroeconómicos, en la industria de los hidrocarburos, legales y en la estructura del sector eléctrico.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400" dirty="0"/>
          </a:p>
          <a:p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9471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511374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</a:rPr>
              <a:t>El servicio y el sistema eléctrico en Venezuela 2022</a:t>
            </a: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0588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sz="2400" b="1" dirty="0" smtClean="0"/>
              <a:t>La  crisis eléctrica tiene solución:   </a:t>
            </a:r>
          </a:p>
          <a:p>
            <a:pPr marL="0" indent="0">
              <a:buNone/>
            </a:pPr>
            <a:endParaRPr lang="es-ES_tradnl" sz="2400" dirty="0" smtClean="0"/>
          </a:p>
          <a:p>
            <a:pPr marL="0" indent="0">
              <a:buNone/>
            </a:pPr>
            <a:r>
              <a:rPr lang="es-ES_tradnl" sz="2000" b="1" dirty="0" smtClean="0"/>
              <a:t>Para superar la crisis no solo se requerirán  grandes inversiones: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sz="2000" dirty="0" smtClean="0"/>
              <a:t>Será  indispensable  la participación  protagónica del sector privado </a:t>
            </a:r>
          </a:p>
          <a:p>
            <a:pPr marL="0" indent="0">
              <a:buNone/>
            </a:pPr>
            <a:endParaRPr lang="es-ES_tradnl" sz="2000" dirty="0" smtClean="0"/>
          </a:p>
          <a:p>
            <a:r>
              <a:rPr lang="es-ES_tradnl" sz="2000" dirty="0" smtClean="0"/>
              <a:t>Planes de recuperación de las generación térmica deberán estar en sincronía con los planes para producir y suministrar gas natural al sistema</a:t>
            </a:r>
          </a:p>
          <a:p>
            <a:pPr marL="0" indent="0">
              <a:buNone/>
            </a:pPr>
            <a:endParaRPr lang="es-ES_tradnl" sz="2000" dirty="0" smtClean="0"/>
          </a:p>
          <a:p>
            <a:r>
              <a:rPr lang="es-ES_tradnl" sz="2000" dirty="0" smtClean="0"/>
              <a:t>Un nuevo marco </a:t>
            </a:r>
            <a:r>
              <a:rPr lang="es-ES_tradnl" sz="2000" dirty="0"/>
              <a:t>legal </a:t>
            </a:r>
            <a:r>
              <a:rPr lang="es-ES_tradnl" sz="2000" dirty="0" smtClean="0"/>
              <a:t> con un modelo </a:t>
            </a:r>
            <a:r>
              <a:rPr lang="es-ES_tradnl" sz="2000" dirty="0"/>
              <a:t>de desarrollo </a:t>
            </a:r>
            <a:r>
              <a:rPr lang="es-ES_tradnl" sz="2000" dirty="0" smtClean="0"/>
              <a:t>no “socialista”, descentralizado y que promueva la sustentabilidad económica.  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sz="2000" dirty="0"/>
              <a:t>Asistencia </a:t>
            </a:r>
            <a:r>
              <a:rPr lang="es-ES_tradnl" sz="2000" dirty="0" smtClean="0"/>
              <a:t>técnica y financiera internacional </a:t>
            </a:r>
          </a:p>
          <a:p>
            <a:pPr marL="0" indent="0">
              <a:buNone/>
            </a:pPr>
            <a:endParaRPr lang="es-ES_tradnl" sz="2000" dirty="0"/>
          </a:p>
          <a:p>
            <a:r>
              <a:rPr lang="es-ES_tradnl" sz="2000" dirty="0" smtClean="0"/>
              <a:t>Plan de reclutamiento y formación  de personal a todos los niveles</a:t>
            </a:r>
          </a:p>
          <a:p>
            <a:pPr marL="0" indent="0">
              <a:buNone/>
            </a:pPr>
            <a:endParaRPr lang="es-ES_tradnl" sz="2400" dirty="0"/>
          </a:p>
          <a:p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7291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</a:t>
            </a:r>
            <a:r>
              <a:rPr lang="es-ES_tradnl" sz="2000" dirty="0" smtClean="0">
                <a:solidFill>
                  <a:srgbClr val="FF0000"/>
                </a:solidFill>
                <a:effectLst/>
              </a:rPr>
              <a:t>y el sistema eléctrico </a:t>
            </a:r>
            <a:r>
              <a:rPr lang="es-ES_tradnl" sz="2000" dirty="0">
                <a:solidFill>
                  <a:srgbClr val="FF0000"/>
                </a:solidFill>
                <a:effectLst/>
              </a:rPr>
              <a:t>en Venezuela </a:t>
            </a:r>
            <a:r>
              <a:rPr lang="es-ES_tradnl" sz="2000" dirty="0" smtClean="0">
                <a:solidFill>
                  <a:srgbClr val="FF0000"/>
                </a:solidFill>
                <a:effectLst/>
              </a:rPr>
              <a:t>2022</a:t>
            </a:r>
            <a:endParaRPr lang="es-AR" sz="20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sz="2400" b="1" dirty="0" smtClean="0"/>
              <a:t>Índice </a:t>
            </a:r>
          </a:p>
          <a:p>
            <a:pPr marL="0" indent="0">
              <a:buNone/>
            </a:pPr>
            <a:endParaRPr lang="es-ES_tradnl" b="1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Introducción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La crisis eléctrica en pocas palabras</a:t>
            </a:r>
            <a:endParaRPr lang="es-ES_tradnl" sz="24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Situación  actual</a:t>
            </a:r>
            <a:endParaRPr lang="es-ES_tradnl" sz="1600" dirty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El </a:t>
            </a:r>
            <a:r>
              <a:rPr lang="es-ES_tradnl" sz="2400" dirty="0"/>
              <a:t>servicio eléctrico:  estancado en la precariedad </a:t>
            </a:r>
            <a:endParaRPr lang="es-ES_tradnl" sz="1800" b="1" dirty="0" smtClean="0"/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El sistema </a:t>
            </a:r>
            <a:r>
              <a:rPr lang="es-ES_tradnl" sz="2400" dirty="0"/>
              <a:t>eléctrico:  estancado en la </a:t>
            </a:r>
            <a:r>
              <a:rPr lang="es-ES_tradnl" sz="2400" dirty="0" smtClean="0"/>
              <a:t>precariedad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s-ES_tradnl" sz="2400" dirty="0" smtClean="0"/>
              <a:t>La  </a:t>
            </a:r>
            <a:r>
              <a:rPr lang="es-ES_tradnl" sz="2400" dirty="0"/>
              <a:t>crisis eléctrica tiene </a:t>
            </a:r>
            <a:r>
              <a:rPr lang="es-ES_tradnl" sz="2400" dirty="0" smtClean="0"/>
              <a:t>solución  </a:t>
            </a:r>
            <a:endParaRPr lang="es-ES_tradnl" sz="2400" dirty="0"/>
          </a:p>
          <a:p>
            <a:pPr marL="514350" indent="-514350">
              <a:buAutoNum type="arabicPeriod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6234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72514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825224"/>
            <a:ext cx="7776864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400" b="1" dirty="0" smtClean="0"/>
              <a:t>Introducción</a:t>
            </a:r>
            <a:endParaRPr lang="es-ES_tradnl" sz="2400" b="1" dirty="0"/>
          </a:p>
          <a:p>
            <a:pPr marL="0" indent="0" algn="just">
              <a:buNone/>
            </a:pPr>
            <a:endParaRPr lang="es-ES" sz="2400" b="1" dirty="0" smtClean="0"/>
          </a:p>
          <a:p>
            <a:pPr marL="0" indent="0" algn="just">
              <a:buNone/>
            </a:pPr>
            <a:r>
              <a:rPr lang="es-ES" sz="2000" b="1" dirty="0" smtClean="0"/>
              <a:t>Venezuela </a:t>
            </a:r>
            <a:r>
              <a:rPr lang="es-ES" sz="2000" b="1" dirty="0"/>
              <a:t>vive desde hace varios años </a:t>
            </a:r>
            <a:r>
              <a:rPr lang="es-ES" sz="2000" b="1" dirty="0" smtClean="0"/>
              <a:t>una  </a:t>
            </a:r>
            <a:r>
              <a:rPr lang="es-ES" sz="2400" b="1" dirty="0">
                <a:solidFill>
                  <a:srgbClr val="FF0000"/>
                </a:solidFill>
              </a:rPr>
              <a:t>severa crisis </a:t>
            </a:r>
            <a:r>
              <a:rPr lang="es-ES" sz="2400" b="1" dirty="0" smtClean="0">
                <a:solidFill>
                  <a:srgbClr val="FF0000"/>
                </a:solidFill>
              </a:rPr>
              <a:t>eléctrica</a:t>
            </a:r>
            <a:r>
              <a:rPr lang="es-ES" sz="2000" b="1" dirty="0" smtClean="0">
                <a:solidFill>
                  <a:srgbClr val="FF0000"/>
                </a:solidFill>
              </a:rPr>
              <a:t>.     </a:t>
            </a:r>
          </a:p>
          <a:p>
            <a:pPr marL="0" indent="0" algn="just">
              <a:buNone/>
            </a:pPr>
            <a:endParaRPr lang="es-ES" sz="2000" dirty="0" smtClean="0"/>
          </a:p>
          <a:p>
            <a:pPr marL="0" indent="0" algn="just">
              <a:buNone/>
            </a:pPr>
            <a:r>
              <a:rPr lang="es-ES" sz="2000" b="1" dirty="0" smtClean="0"/>
              <a:t>Una crisis que también es energética:   </a:t>
            </a:r>
          </a:p>
          <a:p>
            <a:pPr marL="0" indent="0" algn="just">
              <a:buNone/>
            </a:pPr>
            <a:endParaRPr lang="es-ES" sz="2000" b="1" dirty="0"/>
          </a:p>
          <a:p>
            <a:pPr marL="0" indent="0" algn="just">
              <a:buNone/>
            </a:pPr>
            <a:r>
              <a:rPr lang="es-ES" sz="2000" dirty="0" smtClean="0"/>
              <a:t>La debacle </a:t>
            </a:r>
            <a:r>
              <a:rPr lang="es-ES" sz="2000" dirty="0"/>
              <a:t>de la producción </a:t>
            </a:r>
            <a:r>
              <a:rPr lang="es-ES" sz="2000" dirty="0" smtClean="0"/>
              <a:t>y la refinación de hidrocarburos de Pdvsa, redujo las exportaciones y el ingreso fiscal  y   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b="1" dirty="0"/>
              <a:t>R</a:t>
            </a:r>
            <a:r>
              <a:rPr lang="es-ES" sz="2000" b="1" dirty="0" smtClean="0"/>
              <a:t>edujo el suministro a </a:t>
            </a:r>
            <a:r>
              <a:rPr lang="es-ES" sz="2000" b="1" dirty="0"/>
              <a:t>C</a:t>
            </a:r>
            <a:r>
              <a:rPr lang="es-ES" sz="2000" b="1" dirty="0" smtClean="0"/>
              <a:t>orpoelec de los combustibles para generar electricidad:   </a:t>
            </a:r>
            <a:r>
              <a:rPr lang="es-ES" sz="2000" b="1" smtClean="0"/>
              <a:t>gas natural y  </a:t>
            </a:r>
            <a:r>
              <a:rPr lang="es-ES" sz="2000" b="1" dirty="0" smtClean="0"/>
              <a:t>diésel. </a:t>
            </a:r>
          </a:p>
          <a:p>
            <a:pPr marL="0" indent="0" algn="just">
              <a:buNone/>
            </a:pPr>
            <a:endParaRPr lang="es-ES" sz="20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ES" sz="2400" b="1" dirty="0"/>
          </a:p>
          <a:p>
            <a:pPr marL="0" indent="0" algn="just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92472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79715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825224"/>
            <a:ext cx="7560840" cy="41879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1200" b="1" dirty="0" smtClean="0"/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 smtClean="0"/>
              <a:t>La crisis eléctrica venezolana ha venido acompañada de una </a:t>
            </a:r>
            <a:r>
              <a:rPr lang="es-ES" sz="2000" b="1" dirty="0" smtClean="0"/>
              <a:t>caída </a:t>
            </a:r>
            <a:r>
              <a:rPr lang="es-ES" sz="2000" b="1" dirty="0"/>
              <a:t>del Producto Interno bruto PIB con respecto a </a:t>
            </a:r>
            <a:r>
              <a:rPr lang="es-ES" sz="2000" b="1" dirty="0" smtClean="0"/>
              <a:t>1999  de 75%</a:t>
            </a:r>
            <a:r>
              <a:rPr lang="es-ES" sz="2000" dirty="0" smtClean="0"/>
              <a:t>; con </a:t>
            </a:r>
            <a:r>
              <a:rPr lang="es-ES" sz="2000" b="1" dirty="0" smtClean="0"/>
              <a:t>devastadores efectos económicos y sociales sobre la mayoría de los venezolanos. </a:t>
            </a:r>
          </a:p>
          <a:p>
            <a:pPr marL="0" indent="0" algn="just">
              <a:buNone/>
            </a:pPr>
            <a:endParaRPr lang="es-ES" sz="2000" b="1" dirty="0"/>
          </a:p>
          <a:p>
            <a:pPr marL="0" indent="0" algn="just">
              <a:buNone/>
            </a:pPr>
            <a:r>
              <a:rPr lang="es-ES" sz="2000" dirty="0" smtClean="0"/>
              <a:t>La brutal caída del Producto Interno Bruto  </a:t>
            </a:r>
            <a:r>
              <a:rPr lang="es-ES" sz="2000" b="1" dirty="0" smtClean="0"/>
              <a:t>nos empobreció a todos.  </a:t>
            </a:r>
          </a:p>
          <a:p>
            <a:pPr marL="0" indent="0" algn="just">
              <a:buNone/>
            </a:pPr>
            <a:endParaRPr lang="es-ES" sz="2000" b="1" dirty="0"/>
          </a:p>
          <a:p>
            <a:pPr marL="0" indent="0" algn="just">
              <a:buNone/>
            </a:pPr>
            <a:r>
              <a:rPr lang="es-ES" sz="2000" b="1" dirty="0" smtClean="0"/>
              <a:t>Se redujo la disponibilidad de recursos del Estado  para invertir y la capacidad de los usuarios remunerar el costo de los servicios públicos.  </a:t>
            </a:r>
          </a:p>
          <a:p>
            <a:pPr marL="0" indent="0" algn="just">
              <a:buNone/>
            </a:pPr>
            <a:endParaRPr lang="es-ES" sz="1000" b="1" dirty="0" smtClean="0"/>
          </a:p>
          <a:p>
            <a:pPr marL="0" indent="0" algn="just">
              <a:buNone/>
            </a:pPr>
            <a:endParaRPr lang="es-ES" sz="1000" b="1" dirty="0" smtClean="0"/>
          </a:p>
          <a:p>
            <a:pPr marL="0" indent="0" algn="just">
              <a:buNone/>
            </a:pPr>
            <a:endParaRPr lang="es-ES" sz="1000" b="1" dirty="0"/>
          </a:p>
        </p:txBody>
      </p:sp>
    </p:spTree>
    <p:extLst>
      <p:ext uri="{BB962C8B-B14F-4D97-AF65-F5344CB8AC3E}">
        <p14:creationId xmlns:p14="http://schemas.microsoft.com/office/powerpoint/2010/main" val="89978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S" b="1" dirty="0"/>
          </a:p>
          <a:p>
            <a:pPr marL="0" indent="0" algn="ctr">
              <a:buNone/>
            </a:pPr>
            <a:r>
              <a:rPr lang="es-ES" b="1" dirty="0" smtClean="0"/>
              <a:t>La </a:t>
            </a:r>
            <a:r>
              <a:rPr lang="es-ES" b="1" dirty="0"/>
              <a:t>crisis eléctrica venezolana en pocas palabras</a:t>
            </a:r>
            <a:endParaRPr lang="es-ES" dirty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836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5329768"/>
            <a:ext cx="8003232" cy="619512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692696"/>
            <a:ext cx="8352928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_tradnl" sz="9600" b="1" dirty="0"/>
              <a:t>La crisis eléctrica </a:t>
            </a:r>
            <a:r>
              <a:rPr lang="es-ES_tradnl" sz="9600" b="1" dirty="0" smtClean="0"/>
              <a:t>HOY en pocas palabras</a:t>
            </a:r>
          </a:p>
          <a:p>
            <a:pPr marL="0" indent="0">
              <a:buNone/>
            </a:pPr>
            <a:endParaRPr lang="es-ES_tradnl" sz="6400" b="1" dirty="0" smtClean="0"/>
          </a:p>
          <a:p>
            <a:pPr>
              <a:lnSpc>
                <a:spcPct val="120000"/>
              </a:lnSpc>
            </a:pPr>
            <a:r>
              <a:rPr lang="es-ES_tradnl" sz="7200" b="1" dirty="0"/>
              <a:t>Usuarios </a:t>
            </a:r>
            <a:r>
              <a:rPr lang="es-ES_tradnl" sz="7200" b="1" dirty="0" smtClean="0"/>
              <a:t> sufren  </a:t>
            </a:r>
            <a:r>
              <a:rPr lang="es-ES_tradnl" sz="7200" b="1" dirty="0"/>
              <a:t>frecuentes  apagones, “bajones”, racionamientos y averías </a:t>
            </a:r>
          </a:p>
          <a:p>
            <a:pPr>
              <a:lnSpc>
                <a:spcPct val="120000"/>
              </a:lnSpc>
            </a:pPr>
            <a:endParaRPr lang="es-ES_tradnl" sz="7200" b="1" dirty="0"/>
          </a:p>
          <a:p>
            <a:pPr>
              <a:lnSpc>
                <a:spcPct val="120000"/>
              </a:lnSpc>
            </a:pPr>
            <a:r>
              <a:rPr lang="es-ES_tradnl" sz="7200" b="1" dirty="0" smtClean="0"/>
              <a:t>Deterioro severo de todos los componentes del sistema eléctrico:  </a:t>
            </a:r>
            <a:r>
              <a:rPr lang="es-ES_tradnl" sz="7200" dirty="0" smtClean="0"/>
              <a:t>generación</a:t>
            </a:r>
            <a:r>
              <a:rPr lang="es-ES_tradnl" sz="7200" dirty="0"/>
              <a:t>, </a:t>
            </a:r>
            <a:r>
              <a:rPr lang="es-ES_tradnl" sz="7200" dirty="0" smtClean="0"/>
              <a:t>transmisión,   distribución y comercialización </a:t>
            </a:r>
          </a:p>
          <a:p>
            <a:pPr marL="0" indent="0">
              <a:lnSpc>
                <a:spcPct val="120000"/>
              </a:lnSpc>
              <a:buNone/>
            </a:pPr>
            <a:endParaRPr lang="es-ES_tradnl" sz="3200" dirty="0" smtClean="0"/>
          </a:p>
          <a:p>
            <a:pPr>
              <a:lnSpc>
                <a:spcPct val="120000"/>
              </a:lnSpc>
            </a:pPr>
            <a:r>
              <a:rPr lang="es-ES_tradnl" sz="7200" dirty="0" smtClean="0"/>
              <a:t>Insuficiente </a:t>
            </a:r>
            <a:r>
              <a:rPr lang="es-ES_tradnl" sz="7200" dirty="0"/>
              <a:t>capacidad de generación </a:t>
            </a:r>
            <a:r>
              <a:rPr lang="es-ES_tradnl" sz="7200" b="1" dirty="0" smtClean="0"/>
              <a:t>disponible</a:t>
            </a:r>
            <a:r>
              <a:rPr lang="es-ES_tradnl" sz="7200" dirty="0" smtClean="0"/>
              <a:t> para atender  el  aumento de la demanda.   </a:t>
            </a:r>
            <a:r>
              <a:rPr lang="es-ES_tradnl" sz="7200" b="1" dirty="0" smtClean="0"/>
              <a:t>Poca  </a:t>
            </a:r>
            <a:r>
              <a:rPr lang="es-ES_tradnl" sz="7200" b="1" dirty="0"/>
              <a:t>holgura para un servicio confiable y sin racionamiento</a:t>
            </a:r>
          </a:p>
          <a:p>
            <a:pPr marL="0" indent="0">
              <a:lnSpc>
                <a:spcPct val="120000"/>
              </a:lnSpc>
              <a:buNone/>
            </a:pPr>
            <a:endParaRPr lang="es-ES_tradnl" sz="4000" dirty="0"/>
          </a:p>
          <a:p>
            <a:pPr>
              <a:lnSpc>
                <a:spcPct val="120000"/>
              </a:lnSpc>
            </a:pPr>
            <a:r>
              <a:rPr lang="es-ES_tradnl" sz="7200" b="1" dirty="0" smtClean="0"/>
              <a:t>En el sistema de distribución  ocurre el grueso de las averías</a:t>
            </a:r>
          </a:p>
          <a:p>
            <a:pPr marL="0" indent="0">
              <a:lnSpc>
                <a:spcPct val="120000"/>
              </a:lnSpc>
              <a:buNone/>
            </a:pPr>
            <a:endParaRPr lang="es-ES_tradnl" sz="4800" b="1" dirty="0"/>
          </a:p>
          <a:p>
            <a:pPr>
              <a:lnSpc>
                <a:spcPct val="120000"/>
              </a:lnSpc>
            </a:pPr>
            <a:r>
              <a:rPr lang="es-ES_tradnl" sz="7200" b="1" dirty="0" smtClean="0"/>
              <a:t>El </a:t>
            </a:r>
            <a:r>
              <a:rPr lang="es-ES_tradnl" sz="7200" b="1" dirty="0"/>
              <a:t>personal </a:t>
            </a:r>
            <a:r>
              <a:rPr lang="es-ES_tradnl" sz="7200" b="1" dirty="0" smtClean="0"/>
              <a:t>gerencial</a:t>
            </a:r>
            <a:r>
              <a:rPr lang="es-ES_tradnl" sz="7200" b="1" dirty="0"/>
              <a:t>, profesional, técnico y </a:t>
            </a:r>
            <a:r>
              <a:rPr lang="es-ES_tradnl" sz="7200" b="1" dirty="0" smtClean="0"/>
              <a:t>obrero </a:t>
            </a:r>
            <a:r>
              <a:rPr lang="es-ES_tradnl" sz="7200" b="1" dirty="0"/>
              <a:t>de Corpoelec es </a:t>
            </a:r>
            <a:r>
              <a:rPr lang="es-ES_tradnl" sz="7200" b="1" dirty="0" smtClean="0"/>
              <a:t>insuficiente     y carece,  en gran parte,  de la formación y de la experiencia requerida</a:t>
            </a:r>
          </a:p>
          <a:p>
            <a:pPr marL="0" indent="0">
              <a:lnSpc>
                <a:spcPct val="120000"/>
              </a:lnSpc>
              <a:buNone/>
            </a:pPr>
            <a:endParaRPr lang="es-ES_tradnl" sz="4800" b="1" dirty="0" smtClean="0"/>
          </a:p>
          <a:p>
            <a:pPr>
              <a:lnSpc>
                <a:spcPct val="120000"/>
              </a:lnSpc>
            </a:pPr>
            <a:r>
              <a:rPr lang="es-ES_tradnl" sz="7200" b="1" dirty="0" smtClean="0"/>
              <a:t>Corpoelec  tampoco </a:t>
            </a:r>
            <a:r>
              <a:rPr lang="es-ES_tradnl" sz="7200" b="1" dirty="0"/>
              <a:t> </a:t>
            </a:r>
            <a:r>
              <a:rPr lang="es-ES_tradnl" sz="7200" b="1" dirty="0" smtClean="0"/>
              <a:t>tiene  los </a:t>
            </a:r>
            <a:r>
              <a:rPr lang="es-ES_tradnl" sz="7200" b="1" dirty="0"/>
              <a:t>recursos </a:t>
            </a:r>
            <a:r>
              <a:rPr lang="es-ES_tradnl" sz="7200" b="1" dirty="0" smtClean="0"/>
              <a:t> financieros </a:t>
            </a:r>
            <a:r>
              <a:rPr lang="es-ES_tradnl" sz="7200" b="1" dirty="0"/>
              <a:t>y </a:t>
            </a:r>
            <a:r>
              <a:rPr lang="es-ES_tradnl" sz="7200" b="1" dirty="0" smtClean="0"/>
              <a:t> técnicos </a:t>
            </a:r>
            <a:r>
              <a:rPr lang="es-ES_tradnl" sz="7200" dirty="0"/>
              <a:t>para </a:t>
            </a:r>
            <a:r>
              <a:rPr lang="es-ES_tradnl" sz="7200" dirty="0" smtClean="0"/>
              <a:t>operar </a:t>
            </a:r>
            <a:r>
              <a:rPr lang="es-ES_tradnl" sz="7200" dirty="0"/>
              <a:t> </a:t>
            </a:r>
            <a:r>
              <a:rPr lang="es-ES_tradnl" sz="7200" dirty="0" smtClean="0"/>
              <a:t>y recuperar la infraestructura eléctrica</a:t>
            </a:r>
            <a:endParaRPr lang="es-ES_tradnl" sz="7200" b="1" dirty="0"/>
          </a:p>
        </p:txBody>
      </p:sp>
    </p:spTree>
    <p:extLst>
      <p:ext uri="{BB962C8B-B14F-4D97-AF65-F5344CB8AC3E}">
        <p14:creationId xmlns:p14="http://schemas.microsoft.com/office/powerpoint/2010/main" val="9705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6712" y="5071432"/>
            <a:ext cx="8183880" cy="805840"/>
          </a:xfrm>
        </p:spPr>
        <p:txBody>
          <a:bodyPr>
            <a:normAutofit/>
          </a:bodyPr>
          <a:lstStyle/>
          <a:p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s-ES" sz="9600" b="1" dirty="0" smtClean="0"/>
              <a:t>La crisis eléctrica venezolana en pocas palabras</a:t>
            </a:r>
            <a:endParaRPr lang="es-ES" sz="9600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 smtClean="0"/>
              <a:t>                      </a:t>
            </a:r>
            <a:r>
              <a:rPr lang="es-ES" sz="8000" b="1" dirty="0" smtClean="0"/>
              <a:t>Retrocedimos  20 años </a:t>
            </a:r>
            <a:endParaRPr lang="es-AR" sz="8000" b="1" dirty="0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277193"/>
              </p:ext>
            </p:extLst>
          </p:nvPr>
        </p:nvGraphicFramePr>
        <p:xfrm>
          <a:off x="1115616" y="1196752"/>
          <a:ext cx="3312368" cy="3380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038073"/>
              </p:ext>
            </p:extLst>
          </p:nvPr>
        </p:nvGraphicFramePr>
        <p:xfrm>
          <a:off x="4572000" y="1196753"/>
          <a:ext cx="338437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2843808" y="1628800"/>
            <a:ext cx="941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800" dirty="0" smtClean="0"/>
              <a:t>18.696 MW   2013</a:t>
            </a:r>
            <a:endParaRPr lang="es-AR" sz="800" dirty="0"/>
          </a:p>
        </p:txBody>
      </p:sp>
    </p:spTree>
    <p:extLst>
      <p:ext uri="{BB962C8B-B14F-4D97-AF65-F5344CB8AC3E}">
        <p14:creationId xmlns:p14="http://schemas.microsoft.com/office/powerpoint/2010/main" val="426930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68169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530352"/>
            <a:ext cx="7848872" cy="418795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sz="2400" b="1" dirty="0" smtClean="0"/>
              <a:t>Situación  actual</a:t>
            </a:r>
            <a:endParaRPr lang="es-ES_tradnl" sz="2400" b="1" dirty="0"/>
          </a:p>
          <a:p>
            <a:pPr marL="0" indent="0" algn="ctr">
              <a:buNone/>
            </a:pPr>
            <a:endParaRPr lang="es-ES_tradnl" sz="2400" b="1" dirty="0" smtClean="0"/>
          </a:p>
          <a:p>
            <a:pPr marL="0" indent="0" algn="ctr">
              <a:buNone/>
            </a:pPr>
            <a:endParaRPr lang="es-ES_tradnl" sz="2600" dirty="0" smtClean="0"/>
          </a:p>
          <a:p>
            <a:pPr marL="0" indent="0" algn="ctr">
              <a:buNone/>
            </a:pPr>
            <a:endParaRPr lang="es-ES_tradnl" sz="2600" dirty="0"/>
          </a:p>
          <a:p>
            <a:pPr marL="0" indent="0" algn="ctr">
              <a:buNone/>
            </a:pPr>
            <a:endParaRPr lang="es-ES_tradnl" sz="2600" dirty="0" smtClean="0"/>
          </a:p>
          <a:p>
            <a:pPr marL="0" indent="0" algn="ctr">
              <a:buNone/>
            </a:pPr>
            <a:r>
              <a:rPr lang="es-ES_tradnl" sz="2600" b="1" dirty="0" smtClean="0"/>
              <a:t>El servicio y el sistema eléctrico hoy están </a:t>
            </a:r>
          </a:p>
          <a:p>
            <a:pPr marL="0" indent="0" algn="ctr">
              <a:buNone/>
            </a:pPr>
            <a:r>
              <a:rPr lang="es-ES_tradnl" sz="2600" b="1" dirty="0" smtClean="0">
                <a:solidFill>
                  <a:srgbClr val="FF0000"/>
                </a:solidFill>
              </a:rPr>
              <a:t>estancados en la precariedad</a:t>
            </a:r>
            <a:endParaRPr lang="es-ES_tradnl" sz="2600" b="1" dirty="0"/>
          </a:p>
          <a:p>
            <a:pPr marL="0" indent="0" algn="ctr">
              <a:buNone/>
            </a:pPr>
            <a:endParaRPr lang="es-ES_tradnl" sz="2900" b="1" dirty="0" smtClean="0"/>
          </a:p>
          <a:p>
            <a:pPr marL="0" indent="0" algn="ctr">
              <a:buNone/>
            </a:pPr>
            <a:endParaRPr lang="es-ES_tradnl" sz="2900" b="1" dirty="0" smtClean="0"/>
          </a:p>
          <a:p>
            <a:pPr marL="0" indent="0" algn="ctr">
              <a:buNone/>
            </a:pPr>
            <a:r>
              <a:rPr lang="es-ES_tradnl" sz="2400" b="1" dirty="0" smtClean="0"/>
              <a:t> 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1216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s-ES_tradnl" sz="2000" dirty="0">
                <a:solidFill>
                  <a:srgbClr val="FF0000"/>
                </a:solidFill>
                <a:effectLst/>
              </a:rPr>
              <a:t>El servicio y el sistema eléctrico en Venezuela 2022</a:t>
            </a:r>
            <a:endParaRPr lang="es-AR" sz="2000" dirty="0">
              <a:effectLst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692691"/>
            <a:ext cx="76328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El servicio eléctrico:   estancado en la precariedad </a:t>
            </a:r>
            <a:endParaRPr lang="es-ES_tradnl" sz="2400" b="1" dirty="0"/>
          </a:p>
          <a:p>
            <a:endParaRPr lang="es-ES_tradnl" b="1" dirty="0" smtClean="0"/>
          </a:p>
          <a:p>
            <a:endParaRPr lang="es-ES_tradnl" sz="2000" dirty="0" smtClean="0"/>
          </a:p>
          <a:p>
            <a:r>
              <a:rPr lang="es-ES_tradnl" sz="2000" dirty="0" smtClean="0"/>
              <a:t>La escasa*  información  </a:t>
            </a:r>
            <a:r>
              <a:rPr lang="es-ES_tradnl" sz="2000" dirty="0" smtClean="0"/>
              <a:t>oficial disponible, indica </a:t>
            </a:r>
            <a:r>
              <a:rPr lang="es-ES_tradnl" sz="2000" dirty="0" smtClean="0"/>
              <a:t>que </a:t>
            </a:r>
            <a:r>
              <a:rPr lang="es-ES_tradnl" sz="2000" b="1" dirty="0" smtClean="0"/>
              <a:t>durante 2020 y 2021 </a:t>
            </a:r>
            <a:r>
              <a:rPr lang="es-ES_tradnl" sz="2000" b="1" dirty="0" smtClean="0"/>
              <a:t>al parecer se detuvo </a:t>
            </a:r>
            <a:r>
              <a:rPr lang="es-ES_tradnl" sz="2000" b="1" dirty="0" smtClean="0"/>
              <a:t>la caída de la demanda máxima y de la generación de energía.  </a:t>
            </a:r>
            <a:endParaRPr lang="es-ES_tradnl" sz="2000" b="1" dirty="0"/>
          </a:p>
          <a:p>
            <a:endParaRPr lang="es-ES_tradnl" sz="2000" dirty="0" smtClean="0"/>
          </a:p>
          <a:p>
            <a:r>
              <a:rPr lang="es-ES_tradnl" sz="2000" dirty="0" smtClean="0"/>
              <a:t>Se atribuye  a las </a:t>
            </a:r>
            <a:r>
              <a:rPr lang="es-ES_tradnl" sz="2000" u="sng" dirty="0" smtClean="0"/>
              <a:t>inversiones puntuales</a:t>
            </a:r>
            <a:r>
              <a:rPr lang="es-ES_tradnl" sz="2000" dirty="0" smtClean="0"/>
              <a:t> </a:t>
            </a:r>
            <a:r>
              <a:rPr lang="es-ES_tradnl" sz="2000" dirty="0" smtClean="0"/>
              <a:t> que </a:t>
            </a:r>
            <a:r>
              <a:rPr lang="es-ES_tradnl" sz="2000" dirty="0" smtClean="0"/>
              <a:t>Corpoelec </a:t>
            </a:r>
            <a:r>
              <a:rPr lang="es-ES_tradnl" sz="2000" dirty="0" smtClean="0"/>
              <a:t>ha realizado </a:t>
            </a:r>
            <a:r>
              <a:rPr lang="es-ES_tradnl" sz="2000" dirty="0" err="1" smtClean="0"/>
              <a:t>ultimamente</a:t>
            </a:r>
            <a:r>
              <a:rPr lang="es-ES_tradnl" sz="2000" b="1" dirty="0" smtClean="0"/>
              <a:t>,  </a:t>
            </a:r>
            <a:r>
              <a:rPr lang="es-ES_tradnl" sz="2000" b="1" dirty="0" smtClean="0"/>
              <a:t>enfocadas en el sistema de  </a:t>
            </a:r>
            <a:r>
              <a:rPr lang="es-ES_tradnl" sz="2000" b="1" dirty="0" smtClean="0"/>
              <a:t>transmisión, </a:t>
            </a:r>
            <a:r>
              <a:rPr lang="es-ES_tradnl" sz="2000" dirty="0" smtClean="0"/>
              <a:t>en </a:t>
            </a:r>
            <a:r>
              <a:rPr lang="es-ES_tradnl" sz="2000" dirty="0" smtClean="0"/>
              <a:t>algunas </a:t>
            </a:r>
            <a:r>
              <a:rPr lang="es-ES_tradnl" sz="2000" dirty="0" smtClean="0"/>
              <a:t>pocas unidades </a:t>
            </a:r>
            <a:r>
              <a:rPr lang="es-ES_tradnl" sz="2000" dirty="0" smtClean="0"/>
              <a:t>de </a:t>
            </a:r>
            <a:r>
              <a:rPr lang="es-ES_tradnl" sz="2000" dirty="0" smtClean="0"/>
              <a:t>generación a gas y  en algunas subestaciones del sistema de distribución. </a:t>
            </a:r>
            <a:endParaRPr lang="es-ES_tradnl" sz="1000" dirty="0"/>
          </a:p>
          <a:p>
            <a:endParaRPr lang="es-ES_tradnl" sz="800" b="1" dirty="0" smtClean="0"/>
          </a:p>
          <a:p>
            <a:pPr algn="just"/>
            <a:endParaRPr lang="es-ES_tradnl" dirty="0" smtClean="0"/>
          </a:p>
          <a:p>
            <a:pPr algn="just"/>
            <a:endParaRPr lang="es-AR" sz="1600" dirty="0" smtClean="0"/>
          </a:p>
          <a:p>
            <a:endParaRPr lang="es-ES_tradnl" sz="800" dirty="0" smtClean="0"/>
          </a:p>
        </p:txBody>
      </p:sp>
    </p:spTree>
    <p:extLst>
      <p:ext uri="{BB962C8B-B14F-4D97-AF65-F5344CB8AC3E}">
        <p14:creationId xmlns:p14="http://schemas.microsoft.com/office/powerpoint/2010/main" val="15057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4881</TotalTime>
  <Words>1044</Words>
  <Application>Microsoft Office PowerPoint</Application>
  <PresentationFormat>Presentación en pantalla (4:3)</PresentationFormat>
  <Paragraphs>179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Aspecto</vt:lpstr>
      <vt:lpstr>El servicio y el sistema eléctrico en Venezuela  2022 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  <vt:lpstr>El servicio y el sistema eléctrico en Venezuela 2022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servicio eléctrico en Venezuela  2022</dc:title>
  <dc:creator>Usuario de Windows</dc:creator>
  <cp:lastModifiedBy>Usuario de Windows</cp:lastModifiedBy>
  <cp:revision>138</cp:revision>
  <dcterms:created xsi:type="dcterms:W3CDTF">2022-02-12T14:40:41Z</dcterms:created>
  <dcterms:modified xsi:type="dcterms:W3CDTF">2022-02-21T19:22:36Z</dcterms:modified>
</cp:coreProperties>
</file>