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4" r:id="rId3"/>
  </p:sldMasterIdLst>
  <p:notesMasterIdLst>
    <p:notesMasterId r:id="rId23"/>
  </p:notesMasterIdLst>
  <p:sldIdLst>
    <p:sldId id="256" r:id="rId4"/>
    <p:sldId id="305" r:id="rId5"/>
    <p:sldId id="306" r:id="rId6"/>
    <p:sldId id="298" r:id="rId7"/>
    <p:sldId id="273" r:id="rId8"/>
    <p:sldId id="275" r:id="rId9"/>
    <p:sldId id="269" r:id="rId10"/>
    <p:sldId id="274" r:id="rId11"/>
    <p:sldId id="276" r:id="rId12"/>
    <p:sldId id="280" r:id="rId13"/>
    <p:sldId id="279" r:id="rId14"/>
    <p:sldId id="270" r:id="rId15"/>
    <p:sldId id="259" r:id="rId16"/>
    <p:sldId id="308" r:id="rId17"/>
    <p:sldId id="283" r:id="rId18"/>
    <p:sldId id="303" r:id="rId19"/>
    <p:sldId id="284" r:id="rId20"/>
    <p:sldId id="281" r:id="rId21"/>
    <p:sldId id="286" r:id="rId2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F0BFF-5248-4F31-8433-D510F1C3744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F215A1-6005-4C29-AD4C-1C5534BD22B5}">
      <dgm:prSet/>
      <dgm:spPr/>
      <dgm:t>
        <a:bodyPr/>
        <a:lstStyle/>
        <a:p>
          <a:r>
            <a:rPr lang="es-VE" dirty="0" smtClean="0"/>
            <a:t>INFRAESTRUCTURA  Y  SERVICIOS EN EL CONTEXTO GLOBAL, AGENDA 2030</a:t>
          </a:r>
          <a:endParaRPr lang="en-US" dirty="0"/>
        </a:p>
      </dgm:t>
    </dgm:pt>
    <dgm:pt modelId="{247FF321-3246-4887-950D-319D24E4D413}" type="parTrans" cxnId="{B7D0F2AE-08DA-4D59-8012-E24D524F3E0D}">
      <dgm:prSet/>
      <dgm:spPr/>
      <dgm:t>
        <a:bodyPr/>
        <a:lstStyle/>
        <a:p>
          <a:endParaRPr lang="en-US"/>
        </a:p>
      </dgm:t>
    </dgm:pt>
    <dgm:pt modelId="{380043BF-991E-4ED9-B6F0-378D78A14610}" type="sibTrans" cxnId="{B7D0F2AE-08DA-4D59-8012-E24D524F3E0D}">
      <dgm:prSet/>
      <dgm:spPr/>
      <dgm:t>
        <a:bodyPr/>
        <a:lstStyle/>
        <a:p>
          <a:endParaRPr lang="en-US"/>
        </a:p>
      </dgm:t>
    </dgm:pt>
    <dgm:pt modelId="{CB121466-37D2-4FEF-A742-A35E725460D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VE" dirty="0" smtClean="0"/>
            <a:t>INFRAESTRUCTURA DE TRASPORTE NACIONAL Y SU ESTADO ACTUAL</a:t>
          </a:r>
          <a:endParaRPr lang="en-US" dirty="0"/>
        </a:p>
      </dgm:t>
    </dgm:pt>
    <dgm:pt modelId="{5F582936-CCCF-4AA5-8997-71DE6C0F6E0F}" type="parTrans" cxnId="{FBC8A22C-BD1A-47B0-A1A9-D5965ABD2BCB}">
      <dgm:prSet/>
      <dgm:spPr/>
      <dgm:t>
        <a:bodyPr/>
        <a:lstStyle/>
        <a:p>
          <a:endParaRPr lang="en-US"/>
        </a:p>
      </dgm:t>
    </dgm:pt>
    <dgm:pt modelId="{4E762993-CB56-400F-93E8-B31B842E8E87}" type="sibTrans" cxnId="{FBC8A22C-BD1A-47B0-A1A9-D5965ABD2BCB}">
      <dgm:prSet/>
      <dgm:spPr/>
      <dgm:t>
        <a:bodyPr/>
        <a:lstStyle/>
        <a:p>
          <a:endParaRPr lang="en-US"/>
        </a:p>
      </dgm:t>
    </dgm:pt>
    <dgm:pt modelId="{13FE3FFA-4274-4282-A66A-B3EB3ABFEBD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VE" dirty="0" smtClean="0"/>
            <a:t>SITUACIÓN ACTUAL DEL SERVICIO DE TRANSPORTE PÚBLICO URBANO (STPU)</a:t>
          </a:r>
          <a:endParaRPr lang="en-US" dirty="0"/>
        </a:p>
      </dgm:t>
    </dgm:pt>
    <dgm:pt modelId="{C1B9D160-E3E2-43CB-858D-838745D59B28}" type="parTrans" cxnId="{3520FE3D-FF67-4D6E-8971-4389F028E321}">
      <dgm:prSet/>
      <dgm:spPr/>
      <dgm:t>
        <a:bodyPr/>
        <a:lstStyle/>
        <a:p>
          <a:endParaRPr lang="en-US"/>
        </a:p>
      </dgm:t>
    </dgm:pt>
    <dgm:pt modelId="{D1C8B303-0336-4804-BA13-CC0F579EC61F}" type="sibTrans" cxnId="{3520FE3D-FF67-4D6E-8971-4389F028E321}">
      <dgm:prSet/>
      <dgm:spPr/>
      <dgm:t>
        <a:bodyPr/>
        <a:lstStyle/>
        <a:p>
          <a:endParaRPr lang="en-US"/>
        </a:p>
      </dgm:t>
    </dgm:pt>
    <dgm:pt modelId="{372E5882-E8D3-476F-A00A-0BF8BFEE08D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VE" dirty="0" smtClean="0"/>
            <a:t>REPORTE  DEL  FORO ECONÓMICO MUNDIAL (WEF,2019 ), SECTOR TRANSPORTE. </a:t>
          </a:r>
        </a:p>
      </dgm:t>
    </dgm:pt>
    <dgm:pt modelId="{699967C3-6762-41AB-BD95-EA1C752A9A61}" type="parTrans" cxnId="{15B3B606-5BFB-406C-80AE-D8E46E6E76AA}">
      <dgm:prSet/>
      <dgm:spPr/>
      <dgm:t>
        <a:bodyPr/>
        <a:lstStyle/>
        <a:p>
          <a:endParaRPr lang="es-VE"/>
        </a:p>
      </dgm:t>
    </dgm:pt>
    <dgm:pt modelId="{C0429900-F86C-4D9A-9C5E-C86E05040874}" type="sibTrans" cxnId="{15B3B606-5BFB-406C-80AE-D8E46E6E76AA}">
      <dgm:prSet/>
      <dgm:spPr/>
      <dgm:t>
        <a:bodyPr/>
        <a:lstStyle/>
        <a:p>
          <a:endParaRPr lang="es-VE"/>
        </a:p>
      </dgm:t>
    </dgm:pt>
    <dgm:pt modelId="{3A5E9A53-E486-4863-9A43-E6713C7E45C9}">
      <dgm:prSet/>
      <dgm:spPr/>
      <dgm:t>
        <a:bodyPr/>
        <a:lstStyle/>
        <a:p>
          <a:r>
            <a:rPr lang="es-VE" dirty="0" smtClean="0"/>
            <a:t>ESQUEMA DE INTEGRACIÓN  ST  REGIONAL-NACIONAL</a:t>
          </a:r>
          <a:endParaRPr lang="es-VE" dirty="0"/>
        </a:p>
      </dgm:t>
    </dgm:pt>
    <dgm:pt modelId="{2944C73E-D307-46E4-BD2D-EBA38737EA48}" type="parTrans" cxnId="{1DCDF8C8-A1D5-455B-93D9-63419BBE2E60}">
      <dgm:prSet/>
      <dgm:spPr/>
      <dgm:t>
        <a:bodyPr/>
        <a:lstStyle/>
        <a:p>
          <a:endParaRPr lang="es-VE"/>
        </a:p>
      </dgm:t>
    </dgm:pt>
    <dgm:pt modelId="{8C8EF139-209B-42F0-A2DF-ED77B583F473}" type="sibTrans" cxnId="{1DCDF8C8-A1D5-455B-93D9-63419BBE2E60}">
      <dgm:prSet/>
      <dgm:spPr/>
      <dgm:t>
        <a:bodyPr/>
        <a:lstStyle/>
        <a:p>
          <a:endParaRPr lang="es-VE"/>
        </a:p>
      </dgm:t>
    </dgm:pt>
    <dgm:pt modelId="{72950CB8-2A6A-40D2-BCC0-F0F3D75A7C0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VE" dirty="0" smtClean="0"/>
            <a:t>PROPUESTAS NACIONALES Y  LOCALES PARA ALCANZAR UNA MOVILIDAD SOSTENIBLE</a:t>
          </a:r>
          <a:endParaRPr lang="en-US" dirty="0"/>
        </a:p>
      </dgm:t>
    </dgm:pt>
    <dgm:pt modelId="{B039184D-24C8-4D80-915D-9439550C5C44}" type="parTrans" cxnId="{958825FC-CA5A-4D3A-8C36-4B248F5FA06D}">
      <dgm:prSet/>
      <dgm:spPr/>
      <dgm:t>
        <a:bodyPr/>
        <a:lstStyle/>
        <a:p>
          <a:endParaRPr lang="es-VE"/>
        </a:p>
      </dgm:t>
    </dgm:pt>
    <dgm:pt modelId="{235B2973-3D28-40ED-9A55-9728AF9AC1DB}" type="sibTrans" cxnId="{958825FC-CA5A-4D3A-8C36-4B248F5FA06D}">
      <dgm:prSet/>
      <dgm:spPr/>
      <dgm:t>
        <a:bodyPr/>
        <a:lstStyle/>
        <a:p>
          <a:endParaRPr lang="es-VE"/>
        </a:p>
      </dgm:t>
    </dgm:pt>
    <dgm:pt modelId="{2687E72C-24F7-4C26-ACD2-14225636C3FD}" type="pres">
      <dgm:prSet presAssocID="{A0CF0BFF-5248-4F31-8433-D510F1C37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8E66E893-F1B3-424D-9342-F10CF4ADCCC7}" type="pres">
      <dgm:prSet presAssocID="{CDF215A1-6005-4C29-AD4C-1C5534BD22B5}" presName="parentText" presStyleLbl="node1" presStyleIdx="0" presStyleCnt="6" custLinFactY="-315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198C450-3E33-4795-BD0C-2936674A0BC9}" type="pres">
      <dgm:prSet presAssocID="{380043BF-991E-4ED9-B6F0-378D78A14610}" presName="spacer" presStyleCnt="0"/>
      <dgm:spPr/>
      <dgm:t>
        <a:bodyPr/>
        <a:lstStyle/>
        <a:p>
          <a:endParaRPr lang="es-VE"/>
        </a:p>
      </dgm:t>
    </dgm:pt>
    <dgm:pt modelId="{EF8DCFAE-3067-4BA6-AA4E-75FBDB25876B}" type="pres">
      <dgm:prSet presAssocID="{372E5882-E8D3-476F-A00A-0BF8BFEE08DB}" presName="parentText" presStyleLbl="node1" presStyleIdx="1" presStyleCnt="6" custLinFactY="-24472" custLinFactNeighborX="14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007A83E-39EE-4B01-8D0B-62142DD5EE8A}" type="pres">
      <dgm:prSet presAssocID="{C0429900-F86C-4D9A-9C5E-C86E05040874}" presName="spacer" presStyleCnt="0"/>
      <dgm:spPr/>
    </dgm:pt>
    <dgm:pt modelId="{0A7F04CD-235E-47B7-B914-97290726363F}" type="pres">
      <dgm:prSet presAssocID="{3A5E9A53-E486-4863-9A43-E6713C7E45C9}" presName="parentText" presStyleLbl="node1" presStyleIdx="2" presStyleCnt="6" custLinFactY="-17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33ED68B-6918-42F9-931C-FBBECB9A6540}" type="pres">
      <dgm:prSet presAssocID="{8C8EF139-209B-42F0-A2DF-ED77B583F473}" presName="spacer" presStyleCnt="0"/>
      <dgm:spPr/>
    </dgm:pt>
    <dgm:pt modelId="{B571C272-DBFE-4647-9F0D-07EC2CD47D78}" type="pres">
      <dgm:prSet presAssocID="{CB121466-37D2-4FEF-A742-A35E725460D8}" presName="parentText" presStyleLbl="node1" presStyleIdx="3" presStyleCnt="6" custLinFactY="-103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C0F8F86-D531-4E98-BB5E-ED6D2540905E}" type="pres">
      <dgm:prSet presAssocID="{4E762993-CB56-400F-93E8-B31B842E8E87}" presName="spacer" presStyleCnt="0"/>
      <dgm:spPr/>
      <dgm:t>
        <a:bodyPr/>
        <a:lstStyle/>
        <a:p>
          <a:endParaRPr lang="es-VE"/>
        </a:p>
      </dgm:t>
    </dgm:pt>
    <dgm:pt modelId="{09BABF50-D425-43B1-99E3-320D32B9E353}" type="pres">
      <dgm:prSet presAssocID="{13FE3FFA-4274-4282-A66A-B3EB3ABFEBDD}" presName="parentText" presStyleLbl="node1" presStyleIdx="4" presStyleCnt="6" custLinFactY="-32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BC3C7C8-B267-4F54-B412-30F9A5AECEFA}" type="pres">
      <dgm:prSet presAssocID="{D1C8B303-0336-4804-BA13-CC0F579EC61F}" presName="spacer" presStyleCnt="0"/>
      <dgm:spPr/>
      <dgm:t>
        <a:bodyPr/>
        <a:lstStyle/>
        <a:p>
          <a:endParaRPr lang="es-VE"/>
        </a:p>
      </dgm:t>
    </dgm:pt>
    <dgm:pt modelId="{8D971934-9456-42A5-8248-F2662A23926C}" type="pres">
      <dgm:prSet presAssocID="{72950CB8-2A6A-40D2-BCC0-F0F3D75A7C0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958825FC-CA5A-4D3A-8C36-4B248F5FA06D}" srcId="{A0CF0BFF-5248-4F31-8433-D510F1C3744A}" destId="{72950CB8-2A6A-40D2-BCC0-F0F3D75A7C08}" srcOrd="5" destOrd="0" parTransId="{B039184D-24C8-4D80-915D-9439550C5C44}" sibTransId="{235B2973-3D28-40ED-9A55-9728AF9AC1DB}"/>
    <dgm:cxn modelId="{B7D0F2AE-08DA-4D59-8012-E24D524F3E0D}" srcId="{A0CF0BFF-5248-4F31-8433-D510F1C3744A}" destId="{CDF215A1-6005-4C29-AD4C-1C5534BD22B5}" srcOrd="0" destOrd="0" parTransId="{247FF321-3246-4887-950D-319D24E4D413}" sibTransId="{380043BF-991E-4ED9-B6F0-378D78A14610}"/>
    <dgm:cxn modelId="{6EF9F04C-1CD7-4C58-96C8-E4908E0A4694}" type="presOf" srcId="{13FE3FFA-4274-4282-A66A-B3EB3ABFEBDD}" destId="{09BABF50-D425-43B1-99E3-320D32B9E353}" srcOrd="0" destOrd="0" presId="urn:microsoft.com/office/officeart/2005/8/layout/vList2"/>
    <dgm:cxn modelId="{3E4BC2D4-A93B-4813-B109-D6C414252E53}" type="presOf" srcId="{372E5882-E8D3-476F-A00A-0BF8BFEE08DB}" destId="{EF8DCFAE-3067-4BA6-AA4E-75FBDB25876B}" srcOrd="0" destOrd="0" presId="urn:microsoft.com/office/officeart/2005/8/layout/vList2"/>
    <dgm:cxn modelId="{14E4A5EF-222D-4956-B259-09ECF1B73A82}" type="presOf" srcId="{A0CF0BFF-5248-4F31-8433-D510F1C3744A}" destId="{2687E72C-24F7-4C26-ACD2-14225636C3FD}" srcOrd="0" destOrd="0" presId="urn:microsoft.com/office/officeart/2005/8/layout/vList2"/>
    <dgm:cxn modelId="{FBC8A22C-BD1A-47B0-A1A9-D5965ABD2BCB}" srcId="{A0CF0BFF-5248-4F31-8433-D510F1C3744A}" destId="{CB121466-37D2-4FEF-A742-A35E725460D8}" srcOrd="3" destOrd="0" parTransId="{5F582936-CCCF-4AA5-8997-71DE6C0F6E0F}" sibTransId="{4E762993-CB56-400F-93E8-B31B842E8E87}"/>
    <dgm:cxn modelId="{15B3B606-5BFB-406C-80AE-D8E46E6E76AA}" srcId="{A0CF0BFF-5248-4F31-8433-D510F1C3744A}" destId="{372E5882-E8D3-476F-A00A-0BF8BFEE08DB}" srcOrd="1" destOrd="0" parTransId="{699967C3-6762-41AB-BD95-EA1C752A9A61}" sibTransId="{C0429900-F86C-4D9A-9C5E-C86E05040874}"/>
    <dgm:cxn modelId="{64B9D19A-5806-43FA-89C2-A6C4E1C77C71}" type="presOf" srcId="{CDF215A1-6005-4C29-AD4C-1C5534BD22B5}" destId="{8E66E893-F1B3-424D-9342-F10CF4ADCCC7}" srcOrd="0" destOrd="0" presId="urn:microsoft.com/office/officeart/2005/8/layout/vList2"/>
    <dgm:cxn modelId="{3520FE3D-FF67-4D6E-8971-4389F028E321}" srcId="{A0CF0BFF-5248-4F31-8433-D510F1C3744A}" destId="{13FE3FFA-4274-4282-A66A-B3EB3ABFEBDD}" srcOrd="4" destOrd="0" parTransId="{C1B9D160-E3E2-43CB-858D-838745D59B28}" sibTransId="{D1C8B303-0336-4804-BA13-CC0F579EC61F}"/>
    <dgm:cxn modelId="{6D239BAA-1170-4A25-8181-4EA7D2558AE5}" type="presOf" srcId="{3A5E9A53-E486-4863-9A43-E6713C7E45C9}" destId="{0A7F04CD-235E-47B7-B914-97290726363F}" srcOrd="0" destOrd="0" presId="urn:microsoft.com/office/officeart/2005/8/layout/vList2"/>
    <dgm:cxn modelId="{F3E259AF-E3D4-4455-92A2-071FED0A5035}" type="presOf" srcId="{CB121466-37D2-4FEF-A742-A35E725460D8}" destId="{B571C272-DBFE-4647-9F0D-07EC2CD47D78}" srcOrd="0" destOrd="0" presId="urn:microsoft.com/office/officeart/2005/8/layout/vList2"/>
    <dgm:cxn modelId="{1DCDF8C8-A1D5-455B-93D9-63419BBE2E60}" srcId="{A0CF0BFF-5248-4F31-8433-D510F1C3744A}" destId="{3A5E9A53-E486-4863-9A43-E6713C7E45C9}" srcOrd="2" destOrd="0" parTransId="{2944C73E-D307-46E4-BD2D-EBA38737EA48}" sibTransId="{8C8EF139-209B-42F0-A2DF-ED77B583F473}"/>
    <dgm:cxn modelId="{4F26B063-BEE9-4454-BFC3-99F4E261AC5B}" type="presOf" srcId="{72950CB8-2A6A-40D2-BCC0-F0F3D75A7C08}" destId="{8D971934-9456-42A5-8248-F2662A23926C}" srcOrd="0" destOrd="0" presId="urn:microsoft.com/office/officeart/2005/8/layout/vList2"/>
    <dgm:cxn modelId="{C5F3934F-11DC-408D-BB72-FF54052870D8}" type="presParOf" srcId="{2687E72C-24F7-4C26-ACD2-14225636C3FD}" destId="{8E66E893-F1B3-424D-9342-F10CF4ADCCC7}" srcOrd="0" destOrd="0" presId="urn:microsoft.com/office/officeart/2005/8/layout/vList2"/>
    <dgm:cxn modelId="{1E368955-17C8-41C4-916F-0A4175A8FF2B}" type="presParOf" srcId="{2687E72C-24F7-4C26-ACD2-14225636C3FD}" destId="{3198C450-3E33-4795-BD0C-2936674A0BC9}" srcOrd="1" destOrd="0" presId="urn:microsoft.com/office/officeart/2005/8/layout/vList2"/>
    <dgm:cxn modelId="{A7A628C0-744E-4F09-8918-77A85CF3BC24}" type="presParOf" srcId="{2687E72C-24F7-4C26-ACD2-14225636C3FD}" destId="{EF8DCFAE-3067-4BA6-AA4E-75FBDB25876B}" srcOrd="2" destOrd="0" presId="urn:microsoft.com/office/officeart/2005/8/layout/vList2"/>
    <dgm:cxn modelId="{01668D26-0830-4174-BE20-C720D43CFEBB}" type="presParOf" srcId="{2687E72C-24F7-4C26-ACD2-14225636C3FD}" destId="{D007A83E-39EE-4B01-8D0B-62142DD5EE8A}" srcOrd="3" destOrd="0" presId="urn:microsoft.com/office/officeart/2005/8/layout/vList2"/>
    <dgm:cxn modelId="{A2FBD873-484A-45BF-B9B1-DB07C60DCB88}" type="presParOf" srcId="{2687E72C-24F7-4C26-ACD2-14225636C3FD}" destId="{0A7F04CD-235E-47B7-B914-97290726363F}" srcOrd="4" destOrd="0" presId="urn:microsoft.com/office/officeart/2005/8/layout/vList2"/>
    <dgm:cxn modelId="{9E3F44FB-6373-4C79-AF5B-E5B035D503AC}" type="presParOf" srcId="{2687E72C-24F7-4C26-ACD2-14225636C3FD}" destId="{F33ED68B-6918-42F9-931C-FBBECB9A6540}" srcOrd="5" destOrd="0" presId="urn:microsoft.com/office/officeart/2005/8/layout/vList2"/>
    <dgm:cxn modelId="{D37781B3-34AC-4643-A499-A95F2B895D89}" type="presParOf" srcId="{2687E72C-24F7-4C26-ACD2-14225636C3FD}" destId="{B571C272-DBFE-4647-9F0D-07EC2CD47D78}" srcOrd="6" destOrd="0" presId="urn:microsoft.com/office/officeart/2005/8/layout/vList2"/>
    <dgm:cxn modelId="{43102EBE-1500-4D88-9799-50D85E3E9FB3}" type="presParOf" srcId="{2687E72C-24F7-4C26-ACD2-14225636C3FD}" destId="{DC0F8F86-D531-4E98-BB5E-ED6D2540905E}" srcOrd="7" destOrd="0" presId="urn:microsoft.com/office/officeart/2005/8/layout/vList2"/>
    <dgm:cxn modelId="{5DC7E6EB-A20E-401A-9096-9EF0B0AA4D72}" type="presParOf" srcId="{2687E72C-24F7-4C26-ACD2-14225636C3FD}" destId="{09BABF50-D425-43B1-99E3-320D32B9E353}" srcOrd="8" destOrd="0" presId="urn:microsoft.com/office/officeart/2005/8/layout/vList2"/>
    <dgm:cxn modelId="{F1902399-255E-407C-9248-F6742B91B46F}" type="presParOf" srcId="{2687E72C-24F7-4C26-ACD2-14225636C3FD}" destId="{8BC3C7C8-B267-4F54-B412-30F9A5AECEFA}" srcOrd="9" destOrd="0" presId="urn:microsoft.com/office/officeart/2005/8/layout/vList2"/>
    <dgm:cxn modelId="{48823F83-8D3A-4599-ABBD-A86ADFFFC655}" type="presParOf" srcId="{2687E72C-24F7-4C26-ACD2-14225636C3FD}" destId="{8D971934-9456-42A5-8248-F2662A23926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6E893-F1B3-424D-9342-F10CF4ADCCC7}">
      <dsp:nvSpPr>
        <dsp:cNvPr id="0" name=""/>
        <dsp:cNvSpPr/>
      </dsp:nvSpPr>
      <dsp:spPr>
        <a:xfrm>
          <a:off x="0" y="24467"/>
          <a:ext cx="5048552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INFRAESTRUCTURA  Y  SERVICIOS EN EL CONTEXTO GLOBAL, AGENDA 2030</a:t>
          </a:r>
          <a:endParaRPr lang="en-US" sz="2000" kern="1200" dirty="0"/>
        </a:p>
      </dsp:txBody>
      <dsp:txXfrm>
        <a:off x="38838" y="63305"/>
        <a:ext cx="4970876" cy="717924"/>
      </dsp:txXfrm>
    </dsp:sp>
    <dsp:sp modelId="{EF8DCFAE-3067-4BA6-AA4E-75FBDB25876B}">
      <dsp:nvSpPr>
        <dsp:cNvPr id="0" name=""/>
        <dsp:cNvSpPr/>
      </dsp:nvSpPr>
      <dsp:spPr>
        <a:xfrm>
          <a:off x="0" y="934043"/>
          <a:ext cx="5048552" cy="79560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REPORTE  DEL  FORO ECONÓMICO MUNDIAL (WEF,2019 ), SECTOR TRANSPORTE. </a:t>
          </a:r>
        </a:p>
      </dsp:txBody>
      <dsp:txXfrm>
        <a:off x="38838" y="972881"/>
        <a:ext cx="4970876" cy="717924"/>
      </dsp:txXfrm>
    </dsp:sp>
    <dsp:sp modelId="{0A7F04CD-235E-47B7-B914-97290726363F}">
      <dsp:nvSpPr>
        <dsp:cNvPr id="0" name=""/>
        <dsp:cNvSpPr/>
      </dsp:nvSpPr>
      <dsp:spPr>
        <a:xfrm>
          <a:off x="0" y="1843619"/>
          <a:ext cx="5048552" cy="795600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ESQUEMA DE INTEGRACIÓN  ST  REGIONAL-NACIONAL</a:t>
          </a:r>
          <a:endParaRPr lang="es-VE" sz="2000" kern="1200" dirty="0"/>
        </a:p>
      </dsp:txBody>
      <dsp:txXfrm>
        <a:off x="38838" y="1882457"/>
        <a:ext cx="4970876" cy="717924"/>
      </dsp:txXfrm>
    </dsp:sp>
    <dsp:sp modelId="{B571C272-DBFE-4647-9F0D-07EC2CD47D78}">
      <dsp:nvSpPr>
        <dsp:cNvPr id="0" name=""/>
        <dsp:cNvSpPr/>
      </dsp:nvSpPr>
      <dsp:spPr>
        <a:xfrm>
          <a:off x="0" y="2753187"/>
          <a:ext cx="5048552" cy="7956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INFRAESTRUCTURA DE TRASPORTE NACIONAL Y SU ESTADO ACTUAL</a:t>
          </a:r>
          <a:endParaRPr lang="en-US" sz="2000" kern="1200" dirty="0"/>
        </a:p>
      </dsp:txBody>
      <dsp:txXfrm>
        <a:off x="38838" y="2792025"/>
        <a:ext cx="4970876" cy="717924"/>
      </dsp:txXfrm>
    </dsp:sp>
    <dsp:sp modelId="{09BABF50-D425-43B1-99E3-320D32B9E353}">
      <dsp:nvSpPr>
        <dsp:cNvPr id="0" name=""/>
        <dsp:cNvSpPr/>
      </dsp:nvSpPr>
      <dsp:spPr>
        <a:xfrm>
          <a:off x="0" y="3662763"/>
          <a:ext cx="5048552" cy="7956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SITUACIÓN ACTUAL DEL SERVICIO DE TRANSPORTE PÚBLICO URBANO (STPU)</a:t>
          </a:r>
          <a:endParaRPr lang="en-US" sz="2000" kern="1200" dirty="0"/>
        </a:p>
      </dsp:txBody>
      <dsp:txXfrm>
        <a:off x="38838" y="3701601"/>
        <a:ext cx="4970876" cy="717924"/>
      </dsp:txXfrm>
    </dsp:sp>
    <dsp:sp modelId="{8D971934-9456-42A5-8248-F2662A23926C}">
      <dsp:nvSpPr>
        <dsp:cNvPr id="0" name=""/>
        <dsp:cNvSpPr/>
      </dsp:nvSpPr>
      <dsp:spPr>
        <a:xfrm>
          <a:off x="0" y="4599142"/>
          <a:ext cx="5048552" cy="7956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PROPUESTAS NACIONALES Y  LOCALES PARA ALCANZAR UNA MOVILIDAD SOSTENIBLE</a:t>
          </a:r>
          <a:endParaRPr lang="en-US" sz="2000" kern="1200" dirty="0"/>
        </a:p>
      </dsp:txBody>
      <dsp:txXfrm>
        <a:off x="38838" y="4637980"/>
        <a:ext cx="4970876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84BE-D9A0-4CFD-B207-25DE0FE74F1A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DB97-154F-4D90-9D2C-791E3E65331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3667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DB97-154F-4D90-9D2C-791E3E65331F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43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995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2342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717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8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52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0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9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1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81125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2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13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85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3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16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3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3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27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6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926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00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7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7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5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6214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0885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574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95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5239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8832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322E-8C0E-49AE-9593-D6F9A8D3F9A0}" type="datetimeFigureOut">
              <a:rPr lang="es-VE" smtClean="0"/>
              <a:t>21/02/2022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82E6-BC9B-434F-88C7-F44A1F45BE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78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9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97E9-0F93-4975-929F-6FE3F299D495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121A-011B-45AB-AF1D-E603CE67150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sandravillegas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9796" y="1700842"/>
            <a:ext cx="7772400" cy="1470025"/>
          </a:xfrm>
        </p:spPr>
        <p:txBody>
          <a:bodyPr>
            <a:normAutofit/>
          </a:bodyPr>
          <a:lstStyle/>
          <a:p>
            <a:r>
              <a:rPr lang="es-VE" sz="2400" b="1" dirty="0" smtClean="0"/>
              <a:t>TRANSPORTE Y MOVILIDAD DE LO NACIONAL A LO LOCAL</a:t>
            </a:r>
            <a:r>
              <a:rPr lang="es-VE" sz="2400" dirty="0" smtClean="0"/>
              <a:t>. </a:t>
            </a:r>
            <a:endParaRPr lang="es-VE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6728794" cy="1008112"/>
          </a:xfrm>
        </p:spPr>
        <p:txBody>
          <a:bodyPr>
            <a:normAutofit/>
          </a:bodyPr>
          <a:lstStyle/>
          <a:p>
            <a:r>
              <a:rPr lang="es-ES" sz="2600" dirty="0" smtClean="0"/>
              <a:t>Acceso </a:t>
            </a:r>
            <a:r>
              <a:rPr lang="es-ES" sz="2600" dirty="0"/>
              <a:t>a los medios de transporte en Venezuela </a:t>
            </a:r>
            <a:r>
              <a:rPr lang="es-ES" sz="2600" dirty="0" smtClean="0"/>
              <a:t>y la </a:t>
            </a:r>
            <a:r>
              <a:rPr lang="es-ES" sz="2600" dirty="0"/>
              <a:t>sustentabilidad urbana</a:t>
            </a:r>
            <a:r>
              <a:rPr lang="es-ES" dirty="0"/>
              <a:t>.</a:t>
            </a:r>
            <a:endParaRPr lang="es-VE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="" xmlns:a16="http://schemas.microsoft.com/office/drawing/2014/main" id="{CC78A93B-426B-400C-9230-46CEAE05A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/>
          <a:stretch/>
        </p:blipFill>
        <p:spPr bwMode="auto">
          <a:xfrm>
            <a:off x="107506" y="5013176"/>
            <a:ext cx="8928992" cy="182898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5" t="16001" r="2522" b="75153"/>
          <a:stretch/>
        </p:blipFill>
        <p:spPr bwMode="auto">
          <a:xfrm>
            <a:off x="4978728" y="322034"/>
            <a:ext cx="4057770" cy="82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16001" r="87504" b="73782"/>
          <a:stretch/>
        </p:blipFill>
        <p:spPr bwMode="auto">
          <a:xfrm>
            <a:off x="323532" y="311413"/>
            <a:ext cx="1152124" cy="84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08104" y="457677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Ponente: Ing. Isandra Villegas Julien</a:t>
            </a:r>
          </a:p>
          <a:p>
            <a:r>
              <a:rPr lang="es-ES" sz="1600" dirty="0"/>
              <a:t>Dr. Desarrollo  Sostenible. </a:t>
            </a:r>
            <a:endParaRPr lang="es-VE" sz="1600" dirty="0"/>
          </a:p>
        </p:txBody>
      </p:sp>
    </p:spTree>
    <p:extLst>
      <p:ext uri="{BB962C8B-B14F-4D97-AF65-F5344CB8AC3E}">
        <p14:creationId xmlns:p14="http://schemas.microsoft.com/office/powerpoint/2010/main" val="11290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157609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38" y="1268760"/>
            <a:ext cx="32835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8682" y="5229201"/>
            <a:ext cx="43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L: 468 Km ( 25 % ejecución , paralizado)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1691684" y="388140"/>
            <a:ext cx="590424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457200" algn="l"/>
                <a:tab pos="495300" algn="l"/>
                <a:tab pos="865505" algn="ctr"/>
              </a:tabLst>
            </a:pPr>
            <a:r>
              <a:rPr lang="es-VE" sz="2000" b="1" dirty="0">
                <a:solidFill>
                  <a:srgbClr val="000000"/>
                </a:solidFill>
                <a:ea typeface="Calibri"/>
                <a:cs typeface="Arial"/>
              </a:rPr>
              <a:t>Sistema Ferroviario Centro Oriental. Eje Norte Llanero</a:t>
            </a:r>
            <a:endParaRPr lang="es-VE" sz="2000" b="1" dirty="0"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2877" y="6237320"/>
            <a:ext cx="7056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https://dialogochino.net/es/infraestructura-es/40823-el-tren-chino-del-progreso-descarrilo-en-los-llanos-venezolanos/</a:t>
            </a:r>
          </a:p>
        </p:txBody>
      </p:sp>
    </p:spTree>
    <p:extLst>
      <p:ext uri="{BB962C8B-B14F-4D97-AF65-F5344CB8AC3E}">
        <p14:creationId xmlns:p14="http://schemas.microsoft.com/office/powerpoint/2010/main" val="18828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74802"/>
              </p:ext>
            </p:extLst>
          </p:nvPr>
        </p:nvGraphicFramePr>
        <p:xfrm>
          <a:off x="577419" y="2060848"/>
          <a:ext cx="3706555" cy="2426630"/>
        </p:xfrm>
        <a:graphic>
          <a:graphicData uri="http://schemas.openxmlformats.org/drawingml/2006/table">
            <a:tbl>
              <a:tblPr firstRow="1" firstCol="1" bandRow="1"/>
              <a:tblGrid>
                <a:gridCol w="1244124"/>
                <a:gridCol w="1635178"/>
                <a:gridCol w="827253"/>
              </a:tblGrid>
              <a:tr h="1039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Clasificación Administrativa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Longitud de vías asfaltadas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(33</a:t>
                      </a: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del total 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 autopistas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Trocal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10.603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1050</a:t>
                      </a:r>
                      <a:endParaRPr lang="es-V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ramal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Sub-ramal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29.854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V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1050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04048" y="2992800"/>
            <a:ext cx="29806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00125" algn="l"/>
              </a:tabLst>
            </a:pPr>
            <a:r>
              <a:rPr lang="es-ES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Red nacional de puentes &gt; 3500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00125" algn="l"/>
              </a:tabLst>
            </a:pP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9064" y="1050659"/>
            <a:ext cx="7949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black"/>
                </a:solidFill>
              </a:rPr>
              <a:t>La vialidad venezolana ha pasado de ser en la </a:t>
            </a:r>
            <a:r>
              <a:rPr lang="es-ES" dirty="0" smtClean="0">
                <a:solidFill>
                  <a:prstClr val="black"/>
                </a:solidFill>
              </a:rPr>
              <a:t>década de </a:t>
            </a:r>
            <a:r>
              <a:rPr lang="es-ES" dirty="0">
                <a:solidFill>
                  <a:prstClr val="black"/>
                </a:solidFill>
              </a:rPr>
              <a:t>los setenta, </a:t>
            </a:r>
            <a:r>
              <a:rPr lang="es-ES" dirty="0" smtClean="0">
                <a:solidFill>
                  <a:prstClr val="black"/>
                </a:solidFill>
              </a:rPr>
              <a:t>de </a:t>
            </a:r>
            <a:r>
              <a:rPr lang="es-ES" dirty="0">
                <a:solidFill>
                  <a:prstClr val="black"/>
                </a:solidFill>
              </a:rPr>
              <a:t>una de las mas avanzadas de Latinoamérica, a ser en el siglo XXI, </a:t>
            </a:r>
            <a:r>
              <a:rPr lang="es-ES" dirty="0" smtClean="0">
                <a:solidFill>
                  <a:prstClr val="black"/>
                </a:solidFill>
              </a:rPr>
              <a:t>una </a:t>
            </a:r>
            <a:r>
              <a:rPr lang="es-ES" dirty="0">
                <a:solidFill>
                  <a:prstClr val="black"/>
                </a:solidFill>
              </a:rPr>
              <a:t>de las más </a:t>
            </a:r>
            <a:r>
              <a:rPr lang="es-ES" dirty="0" smtClean="0">
                <a:solidFill>
                  <a:prstClr val="black"/>
                </a:solidFill>
              </a:rPr>
              <a:t>deterioradas.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11574" y="0"/>
            <a:ext cx="694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 smtClean="0">
                <a:solidFill>
                  <a:prstClr val="black"/>
                </a:solidFill>
              </a:rPr>
              <a:t>Infraestructura vial nacional y su situación actual. </a:t>
            </a:r>
            <a:endParaRPr lang="es-VE" sz="2000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8903" y="5517232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prstClr val="black"/>
                </a:solidFill>
              </a:rPr>
              <a:t>Expertos opinan: Instituciones dirigidas </a:t>
            </a:r>
            <a:r>
              <a:rPr lang="es-ES" sz="1600" dirty="0">
                <a:solidFill>
                  <a:prstClr val="black"/>
                </a:solidFill>
              </a:rPr>
              <a:t>por personas totalmente ajenas a la materia, donde </a:t>
            </a:r>
            <a:r>
              <a:rPr lang="es-ES" sz="1600" b="1" dirty="0">
                <a:solidFill>
                  <a:prstClr val="black"/>
                </a:solidFill>
              </a:rPr>
              <a:t>el tema vial nunca estuvo representado</a:t>
            </a:r>
            <a:r>
              <a:rPr lang="es-ES" sz="1600" dirty="0">
                <a:solidFill>
                  <a:prstClr val="black"/>
                </a:solidFill>
              </a:rPr>
              <a:t>, desmembrando muchas direcciones técnicas básicas (</a:t>
            </a:r>
            <a:r>
              <a:rPr lang="es-ES" sz="1600" dirty="0" smtClean="0">
                <a:solidFill>
                  <a:prstClr val="black"/>
                </a:solidFill>
              </a:rPr>
              <a:t>puentes, túneles, Comité </a:t>
            </a:r>
            <a:r>
              <a:rPr lang="es-ES" sz="1600" dirty="0">
                <a:solidFill>
                  <a:prstClr val="black"/>
                </a:solidFill>
              </a:rPr>
              <a:t>de </a:t>
            </a:r>
            <a:r>
              <a:rPr lang="es-ES" sz="1600" dirty="0" smtClean="0">
                <a:solidFill>
                  <a:prstClr val="black"/>
                </a:solidFill>
              </a:rPr>
              <a:t>Normas, INVEAS, laboratorios ), falta de preparación cuadros técnicos. 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563678"/>
            <a:ext cx="399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000" dirty="0">
                <a:solidFill>
                  <a:prstClr val="black"/>
                </a:solidFill>
              </a:rPr>
              <a:t>Fuente: Oficina de Planificación De Transporte, D.G.S.T.T. – MTC. Resumen Estadístico Red Vial </a:t>
            </a:r>
            <a:r>
              <a:rPr lang="es-VE" sz="1000" dirty="0" smtClean="0">
                <a:solidFill>
                  <a:prstClr val="black"/>
                </a:solidFill>
              </a:rPr>
              <a:t>de </a:t>
            </a:r>
            <a:r>
              <a:rPr lang="es-VE" sz="1000" dirty="0">
                <a:solidFill>
                  <a:prstClr val="black"/>
                </a:solidFill>
              </a:rPr>
              <a:t>Venezuela </a:t>
            </a:r>
            <a:r>
              <a:rPr lang="es-VE" sz="1000" dirty="0" smtClean="0">
                <a:solidFill>
                  <a:prstClr val="black"/>
                </a:solidFill>
              </a:rPr>
              <a:t>1992, actualizado 2009.</a:t>
            </a:r>
            <a:endParaRPr lang="es-VE" sz="10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4834" y="588990"/>
            <a:ext cx="8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 smtClean="0">
                <a:solidFill>
                  <a:schemeClr val="accent1">
                    <a:lumMod val="75000"/>
                  </a:schemeClr>
                </a:solidFill>
              </a:rPr>
              <a:t>«La </a:t>
            </a:r>
            <a:r>
              <a:rPr lang="es-VE" b="1" dirty="0">
                <a:solidFill>
                  <a:schemeClr val="accent1">
                    <a:lumMod val="75000"/>
                  </a:schemeClr>
                </a:solidFill>
              </a:rPr>
              <a:t>calidad de carreteras es un indicador a la hora de evaluar el desarrollo de un </a:t>
            </a:r>
            <a:r>
              <a:rPr lang="es-VE" b="1" dirty="0" smtClean="0">
                <a:solidFill>
                  <a:schemeClr val="accent1">
                    <a:lumMod val="75000"/>
                  </a:schemeClr>
                </a:solidFill>
              </a:rPr>
              <a:t>país» </a:t>
            </a:r>
          </a:p>
        </p:txBody>
      </p:sp>
    </p:spTree>
    <p:extLst>
      <p:ext uri="{BB962C8B-B14F-4D97-AF65-F5344CB8AC3E}">
        <p14:creationId xmlns:p14="http://schemas.microsoft.com/office/powerpoint/2010/main" val="3991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659976" y="836712"/>
            <a:ext cx="75829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Venezuela, </a:t>
            </a:r>
            <a:r>
              <a:rPr lang="es-VE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 </a:t>
            </a:r>
            <a:r>
              <a:rPr lang="es-VE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estado </a:t>
            </a:r>
            <a:r>
              <a:rPr lang="es-VE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sumergida </a:t>
            </a:r>
            <a:r>
              <a:rPr lang="es-VE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en una crisis humanitaria compleja </a:t>
            </a:r>
            <a:r>
              <a:rPr lang="es-VE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antes de la llegada de la pandemia </a:t>
            </a:r>
            <a:r>
              <a:rPr lang="es-VE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por Covid-19, el manejo discrecional de los recursos, la ausencia de controles, la opacidad </a:t>
            </a:r>
            <a:r>
              <a:rPr lang="es-E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en la gestión </a:t>
            </a:r>
            <a:r>
              <a:rPr lang="es-VE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 la ausencia de rendición de cuentas.</a:t>
            </a:r>
            <a:r>
              <a:rPr lang="es-E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Desaparición de los operadores del </a:t>
            </a:r>
            <a:r>
              <a:rPr lang="es-E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STPU en </a:t>
            </a:r>
            <a:r>
              <a:rPr lang="es-E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ciudades venezolanas obedece a diversas causas:</a:t>
            </a:r>
            <a:endParaRPr lang="en-U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5600074" y="2980401"/>
            <a:ext cx="278844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Decrecimiento Las </a:t>
            </a:r>
            <a:r>
              <a:rPr lang="es-ES" dirty="0">
                <a:solidFill>
                  <a:srgbClr val="000000"/>
                </a:solidFill>
                <a:cs typeface="Times New Roman" pitchFamily="18" charset="0"/>
              </a:rPr>
              <a:t>tasas de </a:t>
            </a: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motorización.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Disminución del </a:t>
            </a:r>
            <a:r>
              <a:rPr lang="es-ES" dirty="0">
                <a:solidFill>
                  <a:srgbClr val="000000"/>
                </a:solidFill>
                <a:cs typeface="Times New Roman" pitchFamily="18" charset="0"/>
              </a:rPr>
              <a:t>uso de vehículos </a:t>
            </a: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particulares.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>
                <a:solidFill>
                  <a:srgbClr val="000000"/>
                </a:solidFill>
                <a:cs typeface="Times New Roman" pitchFamily="18" charset="0"/>
              </a:rPr>
              <a:t>Altos costos de la tarifa (30-40 $/mes)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706167" y="2564904"/>
            <a:ext cx="40818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Inflación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 Parque </a:t>
            </a:r>
            <a:r>
              <a:rPr lang="es-ES" dirty="0">
                <a:solidFill>
                  <a:srgbClr val="000000"/>
                </a:solidFill>
                <a:cs typeface="Times New Roman" pitchFamily="18" charset="0"/>
              </a:rPr>
              <a:t>automotor </a:t>
            </a: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envejecido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 Escases </a:t>
            </a:r>
            <a:r>
              <a:rPr lang="es-ES" dirty="0">
                <a:solidFill>
                  <a:srgbClr val="000000"/>
                </a:solidFill>
                <a:cs typeface="Times New Roman" pitchFamily="18" charset="0"/>
              </a:rPr>
              <a:t>de </a:t>
            </a: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repuestos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 Falta de combustible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 Falta </a:t>
            </a:r>
            <a:r>
              <a:rPr lang="es-ES" dirty="0">
                <a:solidFill>
                  <a:srgbClr val="000000"/>
                </a:solidFill>
                <a:cs typeface="Times New Roman" pitchFamily="18" charset="0"/>
              </a:rPr>
              <a:t>de dinero en </a:t>
            </a: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efectivo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cs typeface="Times New Roman" pitchFamily="18" charset="0"/>
              </a:rPr>
              <a:t>Pandemia ( Covid-19) </a:t>
            </a:r>
            <a:endParaRPr lang="es-VE" dirty="0">
              <a:solidFill>
                <a:prstClr val="black"/>
              </a:solidFill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1117608" y="5119012"/>
            <a:ext cx="7128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</a:rPr>
              <a:t>Impacto sobre miles de hogares donde los ingresos provenían de la operación de transporte </a:t>
            </a:r>
            <a:r>
              <a:rPr lang="es-ES" dirty="0">
                <a:solidFill>
                  <a:prstClr val="black"/>
                </a:solidFill>
              </a:rPr>
              <a:t>público, la paralización de este sector ha traído grandes pérdidas económicas </a:t>
            </a:r>
            <a:r>
              <a:rPr lang="es-ES" dirty="0" smtClean="0">
                <a:solidFill>
                  <a:prstClr val="black"/>
                </a:solidFill>
              </a:rPr>
              <a:t> y  problemas sociales a los usuarios ! </a:t>
            </a:r>
            <a:endParaRPr lang="es-VE" dirty="0">
              <a:solidFill>
                <a:prstClr val="black"/>
              </a:solidFill>
            </a:endParaRPr>
          </a:p>
        </p:txBody>
      </p:sp>
      <p:sp>
        <p:nvSpPr>
          <p:cNvPr id="8" name="7 Flecha curvada hacia la derecha"/>
          <p:cNvSpPr/>
          <p:nvPr/>
        </p:nvSpPr>
        <p:spPr>
          <a:xfrm>
            <a:off x="368724" y="5005077"/>
            <a:ext cx="674884" cy="1068387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3608" y="26064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Situación del Transporte </a:t>
            </a:r>
            <a:r>
              <a:rPr lang="es-E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Público Urbano (STPU</a:t>
            </a:r>
            <a:r>
              <a:rPr lang="es-ES" sz="20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) en Venezuela.</a:t>
            </a:r>
            <a:endParaRPr lang="es-VE" sz="2000" b="1" dirty="0"/>
          </a:p>
        </p:txBody>
      </p:sp>
      <p:sp>
        <p:nvSpPr>
          <p:cNvPr id="2" name="1 Flecha izquierda y derecha"/>
          <p:cNvSpPr/>
          <p:nvPr/>
        </p:nvSpPr>
        <p:spPr>
          <a:xfrm>
            <a:off x="3959932" y="3356992"/>
            <a:ext cx="1152128" cy="50405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529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272808" cy="637493"/>
          </a:xfrm>
        </p:spPr>
        <p:txBody>
          <a:bodyPr>
            <a:noAutofit/>
          </a:bodyPr>
          <a:lstStyle/>
          <a:p>
            <a:pPr marL="342900" indent="-342900" algn="ctr" eaLnBrk="1" hangingPunct="1">
              <a:spcAft>
                <a:spcPts val="0"/>
              </a:spcAft>
              <a:defRPr/>
            </a:pPr>
            <a:r>
              <a:rPr lang="es-VE" sz="2400" b="1" dirty="0" smtClean="0">
                <a:latin typeface="+mn-lt"/>
              </a:rPr>
              <a:t>Resultados de la situación de TPU AMV. 2018 a 2020.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50" y="1196752"/>
            <a:ext cx="80319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VE" dirty="0">
                <a:cs typeface="Calibri" pitchFamily="34" charset="0"/>
              </a:rPr>
              <a:t>En el AMV </a:t>
            </a:r>
            <a:r>
              <a:rPr lang="es-VE" dirty="0" smtClean="0">
                <a:cs typeface="Calibri" pitchFamily="34" charset="0"/>
              </a:rPr>
              <a:t>66 organizaciones operaban una flota  de aproximadamente 3840 unidades</a:t>
            </a:r>
            <a:r>
              <a:rPr lang="es-VE" dirty="0">
                <a:cs typeface="Calibri" pitchFamily="34" charset="0"/>
              </a:rPr>
              <a:t>. </a:t>
            </a:r>
            <a:r>
              <a:rPr lang="es-VE" dirty="0" smtClean="0">
                <a:cs typeface="Calibri" pitchFamily="34" charset="0"/>
              </a:rPr>
              <a:t>El 63% se paralizada. La </a:t>
            </a:r>
            <a:r>
              <a:rPr lang="es-VE" dirty="0">
                <a:cs typeface="Calibri" pitchFamily="34" charset="0"/>
              </a:rPr>
              <a:t>mayoría de los operadores se han tenido que dedicar al comercio informal, otros han vendido por partes los repuestos de la unidad para sobrellevar la crisis económica. Un 11.5 % (442 unid.) han migrado del servicio </a:t>
            </a:r>
            <a:r>
              <a:rPr lang="es-VE" dirty="0" smtClean="0">
                <a:cs typeface="Calibri" pitchFamily="34" charset="0"/>
              </a:rPr>
              <a:t>urbano.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59"/>
            <a:ext cx="4824536" cy="274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768600" cy="19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6568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200" dirty="0"/>
              <a:t>Villegas y Cepeda / Revista </a:t>
            </a:r>
            <a:r>
              <a:rPr lang="es-VE" sz="1200" dirty="0" smtClean="0"/>
              <a:t>Ingeniería </a:t>
            </a:r>
            <a:r>
              <a:rPr lang="es-VE" sz="1200" dirty="0"/>
              <a:t>UC, Vol. 28, No 2, Agosto, 2021</a:t>
            </a:r>
          </a:p>
        </p:txBody>
      </p:sp>
    </p:spTree>
    <p:extLst>
      <p:ext uri="{BB962C8B-B14F-4D97-AF65-F5344CB8AC3E}">
        <p14:creationId xmlns:p14="http://schemas.microsoft.com/office/powerpoint/2010/main" val="28316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dirty="0"/>
              <a:t>Imposibilidad</a:t>
            </a:r>
          </a:p>
          <a:p>
            <a:r>
              <a:rPr lang="es-VE" dirty="0"/>
              <a:t>de pagar el servicio. </a:t>
            </a:r>
          </a:p>
          <a:p>
            <a:r>
              <a:rPr lang="es-VE" dirty="0"/>
              <a:t>Representa una barrera para el desarrollo inclusivo y equitativo.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0" y="1897532"/>
            <a:ext cx="36846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51520" y="374355"/>
            <a:ext cx="4320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 smtClean="0"/>
              <a:t>Facultad  de </a:t>
            </a:r>
            <a:r>
              <a:rPr lang="es-VE" sz="2000" b="1" dirty="0"/>
              <a:t>Ingeniería de la </a:t>
            </a:r>
            <a:r>
              <a:rPr lang="es-VE" sz="2000" b="1" dirty="0" smtClean="0"/>
              <a:t>Universidad </a:t>
            </a:r>
            <a:r>
              <a:rPr lang="es-VE" sz="2000" b="1" dirty="0"/>
              <a:t>de </a:t>
            </a:r>
            <a:r>
              <a:rPr lang="es-VE" sz="2000" b="1" dirty="0" smtClean="0"/>
              <a:t>Carabobo (personal docente, administrativo, estudiantes).</a:t>
            </a:r>
            <a:endParaRPr lang="es-VE" sz="2000" b="1" dirty="0"/>
          </a:p>
          <a:p>
            <a:endParaRPr lang="es-VE" b="1" dirty="0"/>
          </a:p>
        </p:txBody>
      </p:sp>
      <p:sp>
        <p:nvSpPr>
          <p:cNvPr id="12" name="11 Rectángulo"/>
          <p:cNvSpPr/>
          <p:nvPr/>
        </p:nvSpPr>
        <p:spPr>
          <a:xfrm>
            <a:off x="9491" y="6237011"/>
            <a:ext cx="4346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 smtClean="0"/>
              <a:t>Fuente: Villegas I. Entrevistas aplicadas  Sector:  Facultad Ingeniería UC,</a:t>
            </a:r>
            <a:r>
              <a:rPr lang="es-VE" sz="1200" dirty="0"/>
              <a:t> Nov-Dic. </a:t>
            </a:r>
            <a:r>
              <a:rPr lang="es-VE" sz="1200" dirty="0" smtClean="0"/>
              <a:t>2021, 2022</a:t>
            </a:r>
            <a:endParaRPr lang="es-VE" sz="1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69" y="1124744"/>
            <a:ext cx="3733218" cy="168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980528" y="1228380"/>
            <a:ext cx="3456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/>
              <a:t> Imposibilidad</a:t>
            </a:r>
            <a:endParaRPr lang="es-VE" dirty="0"/>
          </a:p>
          <a:p>
            <a:r>
              <a:rPr lang="es-VE" dirty="0"/>
              <a:t>de pagar el </a:t>
            </a:r>
            <a:r>
              <a:rPr lang="es-VE" dirty="0" smtClean="0"/>
              <a:t>servicio (10 a15 $/mes bimodalidad)</a:t>
            </a:r>
          </a:p>
          <a:p>
            <a:r>
              <a:rPr lang="es-VE" dirty="0" smtClean="0"/>
              <a:t>representa </a:t>
            </a:r>
            <a:r>
              <a:rPr lang="es-VE" dirty="0"/>
              <a:t>una barrera para el desarrollo inclusivo y equitativo.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4849883" y="3438164"/>
            <a:ext cx="3733218" cy="2367100"/>
            <a:chOff x="0" y="4599142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22" name="21 Rectángulo redondeado"/>
            <p:cNvSpPr/>
            <p:nvPr/>
          </p:nvSpPr>
          <p:spPr>
            <a:xfrm>
              <a:off x="0" y="4599142"/>
              <a:ext cx="5048552" cy="7956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8838" y="4637980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5004047" y="3634306"/>
            <a:ext cx="35503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/>
              <a:t>Incrementándose niveles de pobreza,  traduciéndose esto en insostenibilidad urbana, limitando el Derecho a la Ciudad de sus habitantes por la falta de acceso a bienes y servicios de primera necesidad.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471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67679" y="259070"/>
            <a:ext cx="595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b="1" dirty="0" smtClean="0"/>
              <a:t>¿ Que </a:t>
            </a:r>
            <a:r>
              <a:rPr lang="es-VE" sz="2400" b="1" dirty="0"/>
              <a:t>podemos hacer</a:t>
            </a:r>
            <a:r>
              <a:rPr lang="es-VE" sz="2400" b="1" dirty="0" smtClean="0"/>
              <a:t>? </a:t>
            </a:r>
            <a:endParaRPr lang="es-V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769115" y="1700808"/>
            <a:ext cx="778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b="1" dirty="0" smtClean="0"/>
              <a:t>Propuesta  1</a:t>
            </a:r>
            <a:r>
              <a:rPr lang="es-VE" sz="1600" dirty="0" smtClean="0"/>
              <a:t>. Desarrollar  e  Impulsar un </a:t>
            </a:r>
            <a:r>
              <a:rPr lang="es-VE" sz="1600" b="1" dirty="0" smtClean="0"/>
              <a:t>Plan Rector de </a:t>
            </a:r>
            <a:r>
              <a:rPr lang="es-VE" sz="1600" b="1" dirty="0"/>
              <a:t>Transporte Intermodal (</a:t>
            </a:r>
            <a:r>
              <a:rPr lang="es-VE" sz="1600" b="1" dirty="0" smtClean="0"/>
              <a:t>PRTI</a:t>
            </a:r>
            <a:r>
              <a:rPr lang="es-VE" sz="1600" b="1" dirty="0"/>
              <a:t>) </a:t>
            </a:r>
            <a:r>
              <a:rPr lang="es-VE" sz="1600" b="1" dirty="0" smtClean="0"/>
              <a:t> </a:t>
            </a:r>
            <a:r>
              <a:rPr lang="es-VE" sz="1600" dirty="0" smtClean="0"/>
              <a:t>y </a:t>
            </a:r>
            <a:r>
              <a:rPr lang="es-VE" sz="1600" dirty="0"/>
              <a:t>establecer una metodología de priorización de proyectos en todos los modos, </a:t>
            </a:r>
            <a:r>
              <a:rPr lang="es-VE" sz="1600" dirty="0" smtClean="0"/>
              <a:t>cronograma </a:t>
            </a:r>
            <a:r>
              <a:rPr lang="es-VE" sz="1600" dirty="0"/>
              <a:t>para su ejecución y su correspondiente financiación.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07869" y="2780928"/>
            <a:ext cx="7899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b="1" dirty="0" smtClean="0"/>
              <a:t>Propuesta </a:t>
            </a:r>
            <a:r>
              <a:rPr lang="es-VE" sz="1600" b="1" dirty="0"/>
              <a:t>2</a:t>
            </a:r>
            <a:r>
              <a:rPr lang="es-VE" sz="1600" dirty="0" smtClean="0"/>
              <a:t>. Crear una </a:t>
            </a:r>
            <a:r>
              <a:rPr lang="es-VE" sz="1600" b="1" dirty="0" smtClean="0"/>
              <a:t>Institución</a:t>
            </a:r>
            <a:r>
              <a:rPr lang="es-VE" sz="1600" dirty="0" smtClean="0"/>
              <a:t> de </a:t>
            </a:r>
            <a:r>
              <a:rPr lang="es-VE" sz="1600" dirty="0"/>
              <a:t>Planeación de Infraestructura </a:t>
            </a:r>
            <a:r>
              <a:rPr lang="es-VE" sz="1600" dirty="0" smtClean="0"/>
              <a:t>Intermodal de transporte, formular </a:t>
            </a:r>
            <a:r>
              <a:rPr lang="es-VE" sz="1600" dirty="0"/>
              <a:t>un marco legal </a:t>
            </a:r>
            <a:r>
              <a:rPr lang="es-VE" sz="1600" dirty="0" smtClean="0"/>
              <a:t>institucional, lidere </a:t>
            </a:r>
            <a:r>
              <a:rPr lang="es-VE" sz="1600" dirty="0"/>
              <a:t>el diseño y aplicación de </a:t>
            </a:r>
            <a:r>
              <a:rPr lang="es-VE" sz="1600" dirty="0" smtClean="0"/>
              <a:t>una </a:t>
            </a:r>
            <a:r>
              <a:rPr lang="es-VE" sz="1600" dirty="0"/>
              <a:t>política rectora en materia de transporte </a:t>
            </a:r>
            <a:r>
              <a:rPr lang="es-VE" sz="1600" dirty="0" smtClean="0"/>
              <a:t>intermodal, armonizar la </a:t>
            </a:r>
            <a:r>
              <a:rPr lang="es-VE" sz="1600" dirty="0"/>
              <a:t>planeación del sector </a:t>
            </a:r>
            <a:r>
              <a:rPr lang="es-VE" sz="1600" b="1" dirty="0" smtClean="0"/>
              <a:t>coordinando a entes competentes </a:t>
            </a:r>
            <a:r>
              <a:rPr lang="es-VE" sz="1600" dirty="0" smtClean="0"/>
              <a:t>de </a:t>
            </a:r>
            <a:r>
              <a:rPr lang="es-VE" sz="1600" dirty="0"/>
              <a:t>orden nacional, regional y </a:t>
            </a:r>
            <a:r>
              <a:rPr lang="es-VE" sz="1600" dirty="0" smtClean="0"/>
              <a:t>local. </a:t>
            </a:r>
            <a:endParaRPr lang="es-VE" sz="1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69116" y="4077072"/>
            <a:ext cx="7776864" cy="8606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VE" sz="1600" b="1" dirty="0" smtClean="0">
                <a:solidFill>
                  <a:schemeClr val="tx1"/>
                </a:solidFill>
              </a:rPr>
              <a:t>Propuesta 3</a:t>
            </a:r>
            <a:r>
              <a:rPr lang="es-VE" sz="1600" dirty="0">
                <a:solidFill>
                  <a:schemeClr val="tx1"/>
                </a:solidFill>
              </a:rPr>
              <a:t>. Incorporar las </a:t>
            </a:r>
            <a:r>
              <a:rPr lang="es-VE" sz="1600" b="1" dirty="0">
                <a:solidFill>
                  <a:schemeClr val="tx1"/>
                </a:solidFill>
              </a:rPr>
              <a:t>Asociaciones  Público-Privada ( APP). </a:t>
            </a:r>
            <a:r>
              <a:rPr lang="es-VE" sz="1600" dirty="0">
                <a:solidFill>
                  <a:schemeClr val="tx1"/>
                </a:solidFill>
              </a:rPr>
              <a:t>Definir un proceso para integrar el sector productivo en la priorización de proyectos de infraestructura para promover la iniciativa privada.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VE" dirty="0"/>
          </a:p>
        </p:txBody>
      </p:sp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xfrm>
            <a:off x="648515" y="5085184"/>
            <a:ext cx="788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VE" sz="1600" b="1" dirty="0" smtClean="0">
                <a:solidFill>
                  <a:schemeClr val="tx1"/>
                </a:solidFill>
              </a:rPr>
              <a:t>Propuesta 4.  </a:t>
            </a:r>
            <a:r>
              <a:rPr lang="es-VE" sz="1600" dirty="0" smtClean="0">
                <a:solidFill>
                  <a:schemeClr val="tx1"/>
                </a:solidFill>
              </a:rPr>
              <a:t>Inventario </a:t>
            </a:r>
            <a:r>
              <a:rPr lang="es-VE" sz="1600" dirty="0">
                <a:solidFill>
                  <a:schemeClr val="tx1"/>
                </a:solidFill>
              </a:rPr>
              <a:t>de </a:t>
            </a:r>
            <a:r>
              <a:rPr lang="es-VE" sz="1600" b="1" dirty="0">
                <a:solidFill>
                  <a:schemeClr val="tx1"/>
                </a:solidFill>
              </a:rPr>
              <a:t>proyectos viables </a:t>
            </a:r>
            <a:r>
              <a:rPr lang="es-VE" sz="1600" dirty="0">
                <a:solidFill>
                  <a:schemeClr val="tx1"/>
                </a:solidFill>
              </a:rPr>
              <a:t>por implementar en la </a:t>
            </a:r>
            <a:r>
              <a:rPr lang="es-VE" sz="1600" b="1" dirty="0">
                <a:solidFill>
                  <a:schemeClr val="tx1"/>
                </a:solidFill>
              </a:rPr>
              <a:t>etapa de reactivación </a:t>
            </a:r>
            <a:r>
              <a:rPr lang="es-VE" sz="1600" dirty="0">
                <a:solidFill>
                  <a:schemeClr val="tx1"/>
                </a:solidFill>
              </a:rPr>
              <a:t>de la crisis sanitaria, lo que puede convertirse en una oportunidad para </a:t>
            </a:r>
            <a:r>
              <a:rPr lang="es-VE" sz="1600" dirty="0" smtClean="0">
                <a:solidFill>
                  <a:schemeClr val="tx1"/>
                </a:solidFill>
              </a:rPr>
              <a:t>formular la </a:t>
            </a:r>
            <a:r>
              <a:rPr lang="es-VE" sz="1600" dirty="0">
                <a:solidFill>
                  <a:schemeClr val="tx1"/>
                </a:solidFill>
              </a:rPr>
              <a:t>política nacional rectora.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79206" y="1052736"/>
            <a:ext cx="177593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b="1" dirty="0" smtClean="0"/>
              <a:t>A nivel  Nacional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0079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5" y="1340768"/>
            <a:ext cx="7364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500" b="1" dirty="0"/>
              <a:t>Propuesta 5</a:t>
            </a:r>
            <a:r>
              <a:rPr lang="es-VE" sz="1500" dirty="0"/>
              <a:t>. Utilizar recursos que provengan de la </a:t>
            </a:r>
            <a:r>
              <a:rPr lang="es-VE" sz="1500" b="1" dirty="0"/>
              <a:t>enajenación de activos del Estado </a:t>
            </a:r>
            <a:r>
              <a:rPr lang="es-VE" sz="1500" dirty="0"/>
              <a:t>como fuente de apalancamiento de proyectos de infraestructura </a:t>
            </a:r>
            <a:r>
              <a:rPr lang="es-VE" sz="1500" b="1" dirty="0"/>
              <a:t>( crear Fondo de Desarrollo Infraestructura</a:t>
            </a:r>
            <a:r>
              <a:rPr lang="es-VE" b="1" dirty="0" smtClean="0"/>
              <a:t>).</a:t>
            </a:r>
            <a:endParaRPr lang="es-VE" b="1" dirty="0"/>
          </a:p>
        </p:txBody>
      </p:sp>
      <p:sp>
        <p:nvSpPr>
          <p:cNvPr id="6" name="5 Rectángulo"/>
          <p:cNvSpPr/>
          <p:nvPr/>
        </p:nvSpPr>
        <p:spPr>
          <a:xfrm>
            <a:off x="455247" y="2441559"/>
            <a:ext cx="7394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b="1" dirty="0"/>
              <a:t>Propuesta 6.</a:t>
            </a:r>
            <a:r>
              <a:rPr lang="es-VE" sz="1600" dirty="0"/>
              <a:t> Formular </a:t>
            </a:r>
            <a:r>
              <a:rPr lang="es-VE" sz="1600" dirty="0" smtClean="0"/>
              <a:t>marco regulatorio para </a:t>
            </a:r>
            <a:r>
              <a:rPr lang="es-VE" sz="1600" dirty="0"/>
              <a:t>utilizar la Contribución Nacional por Mejoras (plusvalía) generadas por obras para financiar proyectos de infraestructura.  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6" y="3356992"/>
            <a:ext cx="7488832" cy="11931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VE" sz="1700" b="1" dirty="0"/>
              <a:t>Propuesta 7</a:t>
            </a:r>
            <a:r>
              <a:rPr lang="es-VE" sz="1700" dirty="0"/>
              <a:t>. Actualizar el inventario de la red nacional vial, PDT, PCI, grado de vulnerabilidad de puentes, integrar Instituto Geográfico de Venezuela. Big Data para la planificación y gestión, </a:t>
            </a:r>
            <a:r>
              <a:rPr lang="es-VE" sz="1700" b="1" dirty="0"/>
              <a:t>sistema de gerencia de infraestructura </a:t>
            </a:r>
            <a:r>
              <a:rPr lang="es-VE" sz="1700" dirty="0"/>
              <a:t>de transporte incorporando BIM,  </a:t>
            </a:r>
            <a:r>
              <a:rPr lang="es-VE" sz="1700" b="1" dirty="0"/>
              <a:t>Resiliencia de la infraestructura al cambio climático</a:t>
            </a:r>
            <a:r>
              <a:rPr lang="es-VE" sz="17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VE" sz="1800" dirty="0">
              <a:solidFill>
                <a:schemeClr val="tx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62132" y="4814716"/>
            <a:ext cx="7394245" cy="11213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s-VE" sz="1600" b="1" dirty="0" smtClean="0">
                <a:solidFill>
                  <a:schemeClr val="tx1"/>
                </a:solidFill>
              </a:rPr>
              <a:t>Propuesta 8</a:t>
            </a:r>
            <a:r>
              <a:rPr lang="es-VE" sz="1600" dirty="0" smtClean="0">
                <a:solidFill>
                  <a:schemeClr val="tx1"/>
                </a:solidFill>
              </a:rPr>
              <a:t>. Política Nacional Logística, que propone mecanismos para la </a:t>
            </a:r>
            <a:r>
              <a:rPr lang="es-VE" sz="1600" b="1" dirty="0" smtClean="0">
                <a:solidFill>
                  <a:schemeClr val="tx1"/>
                </a:solidFill>
              </a:rPr>
              <a:t>modernización del transporte de carga </a:t>
            </a:r>
            <a:r>
              <a:rPr lang="es-VE" sz="1600" dirty="0" smtClean="0">
                <a:solidFill>
                  <a:schemeClr val="tx1"/>
                </a:solidFill>
              </a:rPr>
              <a:t>en todos </a:t>
            </a:r>
            <a:r>
              <a:rPr lang="es-VE" sz="1600" dirty="0">
                <a:solidFill>
                  <a:schemeClr val="tx1"/>
                </a:solidFill>
              </a:rPr>
              <a:t>los modos. en Venezuela más del 90 % de la carga se mueve por carretera</a:t>
            </a:r>
            <a:r>
              <a:rPr lang="es-VE" sz="1600" dirty="0" smtClean="0">
                <a:solidFill>
                  <a:schemeClr val="tx1"/>
                </a:solidFill>
              </a:rPr>
              <a:t>, </a:t>
            </a:r>
            <a:r>
              <a:rPr lang="es-VE" sz="1600" dirty="0">
                <a:solidFill>
                  <a:schemeClr val="tx1"/>
                </a:solidFill>
              </a:rPr>
              <a:t>el desafío por </a:t>
            </a:r>
            <a:r>
              <a:rPr lang="es-VE" sz="1600" dirty="0" smtClean="0">
                <a:solidFill>
                  <a:schemeClr val="tx1"/>
                </a:solidFill>
              </a:rPr>
              <a:t>pandemia activó </a:t>
            </a:r>
            <a:r>
              <a:rPr lang="es-VE" sz="1600" dirty="0">
                <a:solidFill>
                  <a:schemeClr val="tx1"/>
                </a:solidFill>
              </a:rPr>
              <a:t>el comercio electrónico, gran parte de las empresas no utiliza herramientas digitales en sus procesos logísticos.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47395"/>
          <a:stretch/>
        </p:blipFill>
        <p:spPr bwMode="auto">
          <a:xfrm>
            <a:off x="6519336" y="1"/>
            <a:ext cx="2624665" cy="11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79206" y="683404"/>
            <a:ext cx="177593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b="1" dirty="0" smtClean="0"/>
              <a:t>A nivel  Nacional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24352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17569"/>
              </p:ext>
            </p:extLst>
          </p:nvPr>
        </p:nvGraphicFramePr>
        <p:xfrm>
          <a:off x="827584" y="980728"/>
          <a:ext cx="7315200" cy="4968240"/>
        </p:xfrm>
        <a:graphic>
          <a:graphicData uri="http://schemas.openxmlformats.org/drawingml/2006/table">
            <a:tbl>
              <a:tblPr firstRow="1" firstCol="1" bandRow="1"/>
              <a:tblGrid>
                <a:gridCol w="1481406"/>
                <a:gridCol w="1944020"/>
                <a:gridCol w="1944887"/>
                <a:gridCol w="1944887"/>
              </a:tblGrid>
              <a:tr h="2611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MOVILIDAD URBANA SOSTENIBLE </a:t>
                      </a:r>
                      <a:endParaRPr lang="es-V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522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Infraestructura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Tecnología (TICs)</a:t>
                      </a:r>
                      <a:endParaRPr lang="es-V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Modos</a:t>
                      </a:r>
                      <a:r>
                        <a:rPr lang="es-VE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Transporte </a:t>
                      </a:r>
                      <a:endParaRPr lang="es-V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Ambiente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Actores </a:t>
                      </a:r>
                      <a:endParaRPr lang="es-V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304628">
                <a:tc gridSpan="4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VE" sz="2000" kern="1200" dirty="0" smtClean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Infraestructura de</a:t>
                      </a:r>
                      <a:r>
                        <a:rPr lang="es-VE" sz="2000" kern="1200" baseline="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transporte</a:t>
                      </a: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2000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necesaria para potenciar el </a:t>
                      </a:r>
                      <a:r>
                        <a:rPr lang="es-VE" sz="2000" b="1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desarrollo y la </a:t>
                      </a:r>
                      <a:r>
                        <a:rPr lang="es-VE" sz="2000" b="1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competitividad.</a:t>
                      </a:r>
                      <a:endParaRPr lang="es-VE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VE" sz="2000" dirty="0" smtClean="0"/>
                        <a:t>Impulso de la movilidad con tecnologías de cero emisiones</a:t>
                      </a:r>
                    </a:p>
                    <a:p>
                      <a:pPr marL="0" lv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VE" sz="2000" dirty="0" smtClean="0"/>
                        <a:t>      ( electromovilidad y otros).</a:t>
                      </a:r>
                      <a:endParaRPr lang="es-VE" sz="2000" kern="1200" dirty="0" smtClean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 </a:t>
                      </a:r>
                      <a:r>
                        <a:rPr lang="es-VE" sz="2000" b="1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sector privado </a:t>
                      </a:r>
                      <a:r>
                        <a:rPr lang="es-VE" sz="2000" b="1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  </a:t>
                      </a:r>
                      <a:r>
                        <a:rPr lang="es-VE" sz="2000" kern="1200" baseline="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nuevos </a:t>
                      </a: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esquemas de</a:t>
                      </a:r>
                      <a:r>
                        <a:rPr lang="es-VE" sz="2000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VE" sz="2000" b="1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financiamiento.</a:t>
                      </a:r>
                      <a:endParaRPr lang="es-VE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VE" sz="2000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Uso de </a:t>
                      </a:r>
                      <a:r>
                        <a:rPr lang="es-VE" sz="2000" b="1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Big Data </a:t>
                      </a:r>
                      <a:r>
                        <a:rPr lang="es-VE" sz="2000" b="0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 la planificación y </a:t>
                      </a:r>
                      <a:r>
                        <a:rPr lang="es-VE" sz="2000" b="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gestión</a:t>
                      </a:r>
                      <a:r>
                        <a:rPr lang="es-VE" sz="2000" b="0" kern="1200" baseline="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2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2000" b="1" kern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sistemas inteligentes de transporte (ITS-5G</a:t>
                      </a: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  <a:r>
                        <a:rPr lang="es-VE" sz="2000" dirty="0" smtClean="0">
                          <a:solidFill>
                            <a:srgbClr val="000000"/>
                          </a:solidFill>
                          <a:ea typeface="Calibri" panose="020F0502020204030204" pitchFamily="34" charset="0"/>
                        </a:rPr>
                        <a:t> APPs., MaaS.</a:t>
                      </a:r>
                      <a:endParaRPr lang="es-VE" sz="2000" kern="1200" dirty="0" smtClean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VE" sz="2000" kern="12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Limites urbanos, reorientar procesos de planificación.</a:t>
                      </a:r>
                      <a:r>
                        <a:rPr lang="es-VE" sz="2000" kern="1200" baseline="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Recuperar espacios ( peatonalizar y compartir vías, planes de renovación urbana, revegetar), zonas cero emisiones, desincorporar flota obsoleta,  definir un patrón urbano  ( 10% peatonal, 10 % bicis, 60% TP,  20 % </a:t>
                      </a:r>
                      <a:r>
                        <a:rPr lang="es-VE" sz="2000" kern="1200" baseline="0" dirty="0" err="1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veh</a:t>
                      </a:r>
                      <a:r>
                        <a:rPr lang="es-VE" sz="2000" kern="1200" baseline="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 particulares)</a:t>
                      </a:r>
                      <a:endParaRPr lang="es-VE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652120" y="6175627"/>
            <a:ext cx="3304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dirty="0" smtClean="0"/>
              <a:t>Fuente:  Propia, a partir de panel expertos.</a:t>
            </a:r>
            <a:endParaRPr lang="es-VE" sz="1400" dirty="0"/>
          </a:p>
        </p:txBody>
      </p:sp>
      <p:sp>
        <p:nvSpPr>
          <p:cNvPr id="3" name="2 Rectángulo"/>
          <p:cNvSpPr/>
          <p:nvPr/>
        </p:nvSpPr>
        <p:spPr>
          <a:xfrm>
            <a:off x="827584" y="476672"/>
            <a:ext cx="162833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sz="2000" b="1" dirty="0"/>
              <a:t>A nivel  </a:t>
            </a:r>
            <a:r>
              <a:rPr lang="es-VE" sz="2000" b="1" dirty="0" smtClean="0"/>
              <a:t>Local</a:t>
            </a:r>
            <a:r>
              <a:rPr lang="es-VE" b="1" dirty="0" smtClean="0"/>
              <a:t>.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9065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s-eléctrico-3-e15402081483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74" y="2074386"/>
            <a:ext cx="2775254" cy="22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84644" y="3354495"/>
            <a:ext cx="3284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 smtClean="0">
                <a:solidFill>
                  <a:schemeClr val="bg1"/>
                </a:solidFill>
              </a:rPr>
              <a:t>Modelo </a:t>
            </a:r>
            <a:r>
              <a:rPr lang="es-VE" sz="1200" dirty="0">
                <a:solidFill>
                  <a:schemeClr val="bg1"/>
                </a:solidFill>
              </a:rPr>
              <a:t>7900 Híbrido Eléctrico (7900EH), con modo dual de conducción (Híbrido y modo </a:t>
            </a:r>
            <a:r>
              <a:rPr lang="es-VE" sz="1200" dirty="0" smtClean="0">
                <a:solidFill>
                  <a:schemeClr val="bg1"/>
                </a:solidFill>
              </a:rPr>
              <a:t>100% eléctrico)</a:t>
            </a:r>
            <a:endParaRPr lang="es-VE" sz="12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49815"/>
            <a:ext cx="24886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54" y="4365104"/>
            <a:ext cx="2799674" cy="20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3" y="4335275"/>
            <a:ext cx="2894329" cy="203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1" y="2074386"/>
            <a:ext cx="2776670" cy="21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4" y="3033181"/>
            <a:ext cx="1217973" cy="74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8934"/>
            <a:ext cx="2557516" cy="203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81266" y="6056785"/>
            <a:ext cx="1450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Eje verde Valencia</a:t>
            </a:r>
            <a:endParaRPr lang="es-VE" sz="1200" dirty="0"/>
          </a:p>
        </p:txBody>
      </p:sp>
      <p:sp>
        <p:nvSpPr>
          <p:cNvPr id="14" name="13 Rectángulo"/>
          <p:cNvSpPr/>
          <p:nvPr/>
        </p:nvSpPr>
        <p:spPr>
          <a:xfrm>
            <a:off x="301331" y="6056784"/>
            <a:ext cx="2430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Peatonalizar corredores Valencia</a:t>
            </a:r>
            <a:endParaRPr lang="es-VE" sz="1200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093284" y="4365104"/>
            <a:ext cx="2683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Acupuntura Urbana La Carlota. AMC</a:t>
            </a:r>
            <a:endParaRPr lang="es-VE" sz="12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27899" y="3959768"/>
            <a:ext cx="2246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Recuperar calidad de servicio </a:t>
            </a:r>
            <a:endParaRPr lang="es-VE" sz="12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15139" y="2204864"/>
            <a:ext cx="1351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Electromovilidad </a:t>
            </a:r>
            <a:endParaRPr lang="es-VE" sz="12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317822" y="2074385"/>
            <a:ext cx="204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Bicis en alquiler </a:t>
            </a:r>
            <a:endParaRPr lang="es-VE" sz="12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0049" y="580019"/>
            <a:ext cx="2391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HACIA LA MOVILIDAD URBANA DEL </a:t>
            </a:r>
            <a:br>
              <a:rPr lang="es-VE" b="1" dirty="0" smtClean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s-VE" b="1" dirty="0" smtClean="0">
                <a:solidFill>
                  <a:srgbClr val="222222"/>
                </a:solidFill>
                <a:ea typeface="Times New Roman" panose="02020603050405020304" pitchFamily="18" charset="0"/>
              </a:rPr>
              <a:t>FUTURO </a:t>
            </a:r>
            <a:endParaRPr lang="es-V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64" y="240675"/>
            <a:ext cx="3761068" cy="180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71609" y="4973987"/>
            <a:ext cx="255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anose="020B0604020202020204" pitchFamily="34" charset="0"/>
                <a:hlinkClick r:id="rId2"/>
              </a:rPr>
              <a:t>isandravillegas@gmail.com</a:t>
            </a:r>
            <a:endParaRPr lang="es-ES" sz="1600" dirty="0" smtClean="0">
              <a:cs typeface="Arial" panose="020B0604020202020204" pitchFamily="34" charset="0"/>
            </a:endParaRPr>
          </a:p>
          <a:p>
            <a:r>
              <a:rPr lang="es-ES" sz="1600" dirty="0">
                <a:cs typeface="Arial" panose="020B0604020202020204" pitchFamily="34" charset="0"/>
              </a:rPr>
              <a:t>@</a:t>
            </a:r>
            <a:r>
              <a:rPr lang="es-ES" sz="1600" dirty="0" smtClean="0">
                <a:cs typeface="Arial" panose="020B0604020202020204" pitchFamily="34" charset="0"/>
              </a:rPr>
              <a:t> Isandravillega1</a:t>
            </a:r>
          </a:p>
          <a:p>
            <a:r>
              <a:rPr lang="es-ES" sz="1600" dirty="0" smtClean="0">
                <a:cs typeface="Arial" panose="020B0604020202020204" pitchFamily="34" charset="0"/>
              </a:rPr>
              <a:t>Linkedin: Isandra Villegas   </a:t>
            </a:r>
            <a:endParaRPr lang="es-VE" sz="1600" dirty="0"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83768" y="2588442"/>
            <a:ext cx="446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i="1" dirty="0"/>
              <a:t>Gracias por su amable atención !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59632" y="432765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600" dirty="0" smtClean="0"/>
              <a:t>Dr. Ing.  Isandra Villegas Julien</a:t>
            </a:r>
          </a:p>
          <a:p>
            <a:r>
              <a:rPr lang="es-VE" sz="1600" dirty="0" smtClean="0"/>
              <a:t>Prof. Titular Facultad Ingeniería UC</a:t>
            </a:r>
            <a:r>
              <a:rPr lang="es-VE" sz="1600" i="1" dirty="0" smtClean="0"/>
              <a:t>.  </a:t>
            </a:r>
            <a:endParaRPr lang="es-VE" sz="1600" dirty="0"/>
          </a:p>
        </p:txBody>
      </p:sp>
      <p:sp>
        <p:nvSpPr>
          <p:cNvPr id="5" name="4 Rectángulo"/>
          <p:cNvSpPr/>
          <p:nvPr/>
        </p:nvSpPr>
        <p:spPr>
          <a:xfrm>
            <a:off x="1238350" y="119675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«La falta de  acceso a los medios de transporte en Venezuela imposibilita alcanzar la sustentabilidad urbana».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0190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470925"/>
            <a:ext cx="3285757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709DC-5650-4566-B4A2-6664E7F0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  </a:t>
            </a:r>
            <a:r>
              <a:rPr lang="en-US" sz="3200" b="1" dirty="0" smtClean="0"/>
              <a:t>CONTENIDO</a:t>
            </a:r>
            <a:endParaRPr lang="en-US" sz="3200" b="1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="" xmlns:a16="http://schemas.microsoft.com/office/drawing/2014/main" id="{AEFA75D8-35B9-43F8-9573-A57111AA9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18889"/>
              </p:ext>
            </p:extLst>
          </p:nvPr>
        </p:nvGraphicFramePr>
        <p:xfrm>
          <a:off x="3923928" y="553034"/>
          <a:ext cx="5048552" cy="572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1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3339"/>
            <a:ext cx="32861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24027" y="1626741"/>
            <a:ext cx="5048552" cy="1224136"/>
            <a:chOff x="0" y="934043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934043"/>
              <a:ext cx="5048552" cy="7956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1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8838" y="972881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VE" sz="2000" kern="1200" dirty="0" smtClean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73212" y="3352577"/>
            <a:ext cx="5048552" cy="1147223"/>
            <a:chOff x="0" y="3662763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3662763"/>
              <a:ext cx="5048552" cy="795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8838" y="3701601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34374" y="4725544"/>
            <a:ext cx="5048552" cy="1224136"/>
            <a:chOff x="0" y="934043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13" name="12 Rectángulo redondeado"/>
            <p:cNvSpPr/>
            <p:nvPr/>
          </p:nvSpPr>
          <p:spPr>
            <a:xfrm>
              <a:off x="0" y="934043"/>
              <a:ext cx="5048552" cy="7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8838" y="972881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VE" sz="2000" kern="1200" dirty="0" smtClean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544098" y="17206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dirty="0">
                <a:solidFill>
                  <a:prstClr val="black"/>
                </a:solidFill>
              </a:rPr>
              <a:t>El escenario mundial de la infraestructura y los sistemas de transporte, Agenda 2030 y sus desafíos.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72650" y="34972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dirty="0">
                <a:solidFill>
                  <a:prstClr val="black"/>
                </a:solidFill>
              </a:rPr>
              <a:t>Los 17 ODS  y la coherencia con varios instrumentos  y Acuerdos   supranacionales 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72650" y="48759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dirty="0">
                <a:solidFill>
                  <a:prstClr val="black"/>
                </a:solidFill>
              </a:rPr>
              <a:t>Reporte bianual del Foro Económico Mundial (WEF)  para 2019 y sus  8 componentes relacionados con el Transporte. </a:t>
            </a:r>
          </a:p>
        </p:txBody>
      </p:sp>
      <p:pic>
        <p:nvPicPr>
          <p:cNvPr id="18" name="Imagen 5"/>
          <p:cNvPicPr>
            <a:picLocks noChangeAspect="1"/>
          </p:cNvPicPr>
          <p:nvPr/>
        </p:nvPicPr>
        <p:blipFill rotWithShape="1">
          <a:blip r:embed="rId3"/>
          <a:srcRect l="2288" t="2559" b="3590"/>
          <a:stretch/>
        </p:blipFill>
        <p:spPr>
          <a:xfrm>
            <a:off x="6156176" y="673792"/>
            <a:ext cx="792088" cy="1020479"/>
          </a:xfrm>
          <a:prstGeom prst="rect">
            <a:avLst/>
          </a:prstGeom>
        </p:spPr>
      </p:pic>
      <p:pic>
        <p:nvPicPr>
          <p:cNvPr id="19" name="Picture 4" descr="La COP21 y el Acuerdo de París: Un punto de partida, no una línea de meta |  Industri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12" y="2426608"/>
            <a:ext cx="534416" cy="10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SILIENCIA URBANA Y DESARROLLO SOSTENIBLE - Radio Epicentro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28" y="4324563"/>
            <a:ext cx="1447009" cy="10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66" y="1465201"/>
            <a:ext cx="540096" cy="96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66" y="3352577"/>
            <a:ext cx="731821" cy="9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099262" y="1684306"/>
            <a:ext cx="1056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VE" sz="1600" dirty="0">
                <a:solidFill>
                  <a:prstClr val="black"/>
                </a:solidFill>
              </a:rPr>
              <a:t>ODS, 2030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012159" y="3489846"/>
            <a:ext cx="1609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VE" sz="1600" dirty="0">
                <a:solidFill>
                  <a:prstClr val="black"/>
                </a:solidFill>
              </a:rPr>
              <a:t>Acuerdo de Paris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555405" y="2378913"/>
            <a:ext cx="1510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VE" sz="1600" dirty="0">
                <a:solidFill>
                  <a:prstClr val="black"/>
                </a:solidFill>
              </a:rPr>
              <a:t>Hábitat III, 2016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62303" y="453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2000" b="1" dirty="0" smtClean="0"/>
              <a:t>LA  INFRAESTRUCTURA Y  SERVICIOS EN EL CONTEXTO GLOBAL, AGENDA 2030</a:t>
            </a:r>
            <a:endParaRPr lang="es-VE" sz="2000" dirty="0"/>
          </a:p>
        </p:txBody>
      </p:sp>
      <p:sp>
        <p:nvSpPr>
          <p:cNvPr id="27" name="26 Rectángulo"/>
          <p:cNvSpPr/>
          <p:nvPr/>
        </p:nvSpPr>
        <p:spPr>
          <a:xfrm>
            <a:off x="7812360" y="4330523"/>
            <a:ext cx="137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VE" sz="1600" dirty="0" smtClean="0">
                <a:solidFill>
                  <a:prstClr val="black"/>
                </a:solidFill>
              </a:rPr>
              <a:t>Derecho a la ciudad.</a:t>
            </a:r>
            <a:endParaRPr lang="es-V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2196" r="8666" b="8523"/>
          <a:stretch/>
        </p:blipFill>
        <p:spPr bwMode="auto">
          <a:xfrm>
            <a:off x="539552" y="2021821"/>
            <a:ext cx="4261644" cy="3469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528" y="6427849"/>
            <a:ext cx="3872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VE" sz="1200" dirty="0" smtClean="0">
                <a:solidFill>
                  <a:prstClr val="black"/>
                </a:solidFill>
              </a:rPr>
              <a:t>Fuente: El </a:t>
            </a:r>
            <a:r>
              <a:rPr lang="es-VE" sz="1200" dirty="0">
                <a:solidFill>
                  <a:prstClr val="black"/>
                </a:solidFill>
              </a:rPr>
              <a:t>Foro Económico Mundial (WEF </a:t>
            </a:r>
            <a:r>
              <a:rPr lang="es-VE" sz="1200" dirty="0" smtClean="0">
                <a:solidFill>
                  <a:prstClr val="black"/>
                </a:solidFill>
              </a:rPr>
              <a:t>), Reporte 2019.  </a:t>
            </a:r>
            <a:endParaRPr lang="es-VE" sz="1200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50663" y="1676707"/>
            <a:ext cx="1441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VE" sz="2000" dirty="0" smtClean="0">
                <a:solidFill>
                  <a:prstClr val="black"/>
                </a:solidFill>
              </a:rPr>
              <a:t>Resultados .</a:t>
            </a:r>
            <a:endParaRPr lang="es-VE" sz="20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47667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b="1" dirty="0" smtClean="0"/>
              <a:t>EL FORO ECONÓMICO MUNDIAL (WEF )</a:t>
            </a:r>
          </a:p>
          <a:p>
            <a:r>
              <a:rPr lang="es-VE" sz="2000" b="1" dirty="0" smtClean="0"/>
              <a:t> </a:t>
            </a:r>
            <a:r>
              <a:rPr lang="es-VE" sz="2000" dirty="0" smtClean="0"/>
              <a:t>Evaluación de 140 </a:t>
            </a:r>
            <a:r>
              <a:rPr lang="es-VE" sz="2000" dirty="0"/>
              <a:t>economías a nivel </a:t>
            </a:r>
            <a:r>
              <a:rPr lang="es-VE" sz="2000" dirty="0" smtClean="0"/>
              <a:t>mundial. sectores </a:t>
            </a:r>
            <a:r>
              <a:rPr lang="es-VE" sz="2000" dirty="0"/>
              <a:t>de infraestructura de </a:t>
            </a:r>
            <a:r>
              <a:rPr lang="es-VE" sz="2000" dirty="0" smtClean="0"/>
              <a:t>     transporte.</a:t>
            </a:r>
            <a:endParaRPr lang="es-VE" dirty="0"/>
          </a:p>
        </p:txBody>
      </p:sp>
      <p:grpSp>
        <p:nvGrpSpPr>
          <p:cNvPr id="9" name="8 Grupo"/>
          <p:cNvGrpSpPr/>
          <p:nvPr/>
        </p:nvGrpSpPr>
        <p:grpSpPr>
          <a:xfrm>
            <a:off x="5094797" y="2101892"/>
            <a:ext cx="3631036" cy="1869613"/>
            <a:chOff x="0" y="4599142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4599142"/>
              <a:ext cx="5048552" cy="7956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8838" y="4637980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5150663" y="2279467"/>
            <a:ext cx="3547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VE" dirty="0">
                <a:solidFill>
                  <a:prstClr val="black"/>
                </a:solidFill>
              </a:rPr>
              <a:t>Chile (33/140) se mantiene como líder de la región, seguido por México (46/140), Uruguay (53/140), Costa Rica (55/140) y Colombia (60/140). Venezuela  127/140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5094797" y="4250380"/>
            <a:ext cx="3725675" cy="1231090"/>
            <a:chOff x="0" y="934043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13" name="12 Rectángulo redondeado"/>
            <p:cNvSpPr/>
            <p:nvPr/>
          </p:nvSpPr>
          <p:spPr>
            <a:xfrm>
              <a:off x="0" y="934043"/>
              <a:ext cx="5048552" cy="7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8838" y="972881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2000" kern="1200" dirty="0" smtClean="0"/>
                <a:t> </a:t>
              </a:r>
            </a:p>
          </p:txBody>
        </p:sp>
      </p:grpSp>
      <p:sp>
        <p:nvSpPr>
          <p:cNvPr id="5" name="4 Rectángulo"/>
          <p:cNvSpPr/>
          <p:nvPr/>
        </p:nvSpPr>
        <p:spPr>
          <a:xfrm>
            <a:off x="5391503" y="4404260"/>
            <a:ext cx="3132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solidFill>
                  <a:prstClr val="black"/>
                </a:solidFill>
              </a:rPr>
              <a:t>Ocho ( 8) Componentes de Evaluación de Infraestructura de Transporte .</a:t>
            </a:r>
          </a:p>
        </p:txBody>
      </p:sp>
    </p:spTree>
    <p:extLst>
      <p:ext uri="{BB962C8B-B14F-4D97-AF65-F5344CB8AC3E}">
        <p14:creationId xmlns:p14="http://schemas.microsoft.com/office/powerpoint/2010/main" val="1834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 redondeado"/>
          <p:cNvSpPr/>
          <p:nvPr/>
        </p:nvSpPr>
        <p:spPr>
          <a:xfrm>
            <a:off x="3182848" y="906471"/>
            <a:ext cx="2339340" cy="10445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Sistema de </a:t>
            </a:r>
            <a:r>
              <a:rPr kumimoji="0" lang="es-V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Transporte Regional</a:t>
            </a:r>
            <a:r>
              <a:rPr kumimoji="0" lang="es-V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s-V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(AL</a:t>
            </a:r>
            <a:r>
              <a:rPr kumimoji="0" lang="es-VE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)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VE" sz="16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Carga – P</a:t>
            </a:r>
            <a:r>
              <a:rPr kumimoji="0" lang="es-V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asajeros</a:t>
            </a:r>
            <a:endParaRPr kumimoji="0" lang="es-V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s-V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6 Flecha izquierda y derecha"/>
          <p:cNvSpPr/>
          <p:nvPr/>
        </p:nvSpPr>
        <p:spPr>
          <a:xfrm rot="19139550">
            <a:off x="2194211" y="2096085"/>
            <a:ext cx="1072213" cy="322123"/>
          </a:xfrm>
          <a:prstGeom prst="left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2 Rectángulo redondeado"/>
          <p:cNvSpPr/>
          <p:nvPr/>
        </p:nvSpPr>
        <p:spPr>
          <a:xfrm>
            <a:off x="1332774" y="2677701"/>
            <a:ext cx="2160905" cy="97345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Sistema de Transporte Nacional  </a:t>
            </a:r>
            <a:endParaRPr kumimoji="0" lang="es-V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3 Rectángulo redondeado"/>
          <p:cNvSpPr/>
          <p:nvPr/>
        </p:nvSpPr>
        <p:spPr>
          <a:xfrm>
            <a:off x="4943636" y="2677701"/>
            <a:ext cx="2576830" cy="10445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VE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VE" sz="1600" b="1" dirty="0" smtClean="0">
                <a:effectLst/>
                <a:latin typeface="Calibri"/>
                <a:ea typeface="Calibri"/>
                <a:cs typeface="Times New Roman"/>
              </a:rPr>
              <a:t>Sistema </a:t>
            </a:r>
            <a:r>
              <a:rPr lang="es-VE" sz="1600" b="1" dirty="0">
                <a:effectLst/>
                <a:latin typeface="Calibri"/>
                <a:ea typeface="Calibri"/>
                <a:cs typeface="Times New Roman"/>
              </a:rPr>
              <a:t>de Transporte </a:t>
            </a:r>
            <a:r>
              <a:rPr lang="es-VE" sz="1600" b="1" dirty="0" smtClean="0">
                <a:effectLst/>
                <a:latin typeface="Calibri"/>
                <a:ea typeface="Calibri"/>
                <a:cs typeface="Times New Roman"/>
              </a:rPr>
              <a:t>en las Ciudades  </a:t>
            </a:r>
            <a:endParaRPr lang="es-VE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VE" sz="1600" b="1" dirty="0">
                <a:effectLst/>
                <a:latin typeface="Calibri"/>
                <a:ea typeface="Calibri"/>
                <a:cs typeface="Times New Roman"/>
              </a:rPr>
              <a:t>(Urbano </a:t>
            </a:r>
            <a:r>
              <a:rPr lang="es-VE" sz="1600" b="1" dirty="0" smtClean="0">
                <a:effectLst/>
                <a:latin typeface="Calibri"/>
                <a:ea typeface="Calibri"/>
                <a:cs typeface="Times New Roman"/>
              </a:rPr>
              <a:t>– Metropolitano</a:t>
            </a:r>
            <a:r>
              <a:rPr lang="es-VE" sz="1600" b="1" dirty="0">
                <a:effectLst/>
                <a:latin typeface="Calibri"/>
                <a:ea typeface="Calibri"/>
                <a:cs typeface="Times New Roman"/>
              </a:rPr>
              <a:t>)</a:t>
            </a:r>
            <a:endParaRPr lang="es-VE" sz="11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VE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5 Flecha curvada hacia arriba"/>
          <p:cNvSpPr/>
          <p:nvPr/>
        </p:nvSpPr>
        <p:spPr>
          <a:xfrm rot="10281526">
            <a:off x="3484084" y="2121165"/>
            <a:ext cx="1298927" cy="585478"/>
          </a:xfrm>
          <a:prstGeom prst="curvedUp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Flecha curvada hacia arriba"/>
          <p:cNvSpPr/>
          <p:nvPr/>
        </p:nvSpPr>
        <p:spPr>
          <a:xfrm rot="21137527">
            <a:off x="3524009" y="3683913"/>
            <a:ext cx="1347516" cy="543104"/>
          </a:xfrm>
          <a:prstGeom prst="curvedUp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55011" y="4371236"/>
            <a:ext cx="2664960" cy="2154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VE" sz="1400" b="1" dirty="0" smtClean="0"/>
              <a:t>1</a:t>
            </a:r>
            <a:r>
              <a:rPr lang="es-VE" sz="1400" dirty="0" smtClean="0"/>
              <a:t>- Transporte Terrestre: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400" dirty="0" smtClean="0"/>
              <a:t> Red Vial( puentes, túneles).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  <a:ea typeface="MS PGothic"/>
                <a:cs typeface="Times New Roman"/>
              </a:rPr>
              <a:t>Transporte Colectivo  Suburbano </a:t>
            </a:r>
            <a:r>
              <a:rPr lang="es-MX" sz="1400" dirty="0" smtClean="0">
                <a:solidFill>
                  <a:srgbClr val="000000"/>
                </a:solidFill>
                <a:ea typeface="MS PGothic"/>
                <a:cs typeface="Times New Roman"/>
              </a:rPr>
              <a:t>Interurbano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solidFill>
                  <a:srgbClr val="000000"/>
                </a:solidFill>
                <a:ea typeface="MS PGothic"/>
                <a:cs typeface="Times New Roman"/>
              </a:rPr>
              <a:t>Transporte de Carga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solidFill>
                  <a:srgbClr val="000000"/>
                </a:solidFill>
                <a:ea typeface="MS PGothic"/>
                <a:cs typeface="Times New Roman"/>
              </a:rPr>
              <a:t>Vehículos particulares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  <a:ea typeface="MS PGothic"/>
                <a:cs typeface="Times New Roman"/>
              </a:rPr>
              <a:t>Sistema Ferroviario Nacional </a:t>
            </a:r>
            <a:endParaRPr lang="es-VE" sz="1400" dirty="0">
              <a:cs typeface="Times New Roman"/>
            </a:endParaRPr>
          </a:p>
          <a:p>
            <a:r>
              <a:rPr lang="es-VE" sz="1400" b="1" dirty="0" smtClean="0"/>
              <a:t>2</a:t>
            </a:r>
            <a:r>
              <a:rPr lang="es-VE" sz="1400" dirty="0" smtClean="0"/>
              <a:t>- Transporte Acuático</a:t>
            </a:r>
          </a:p>
          <a:p>
            <a:r>
              <a:rPr lang="es-VE" sz="1400" b="1" dirty="0" smtClean="0"/>
              <a:t>3</a:t>
            </a:r>
            <a:r>
              <a:rPr lang="es-VE" sz="1400" dirty="0" smtClean="0"/>
              <a:t>- Transporte Aéreo</a:t>
            </a:r>
            <a:endParaRPr lang="es-VE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413220" y="3681542"/>
            <a:ext cx="0" cy="624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318356" y="3776732"/>
            <a:ext cx="0" cy="660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4971236" y="4450424"/>
            <a:ext cx="2694243" cy="1556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VE" sz="1600" dirty="0" smtClean="0"/>
          </a:p>
          <a:p>
            <a:r>
              <a:rPr lang="es-VE" sz="1400" b="1" dirty="0" smtClean="0"/>
              <a:t>1-</a:t>
            </a:r>
            <a:r>
              <a:rPr lang="es-VE" sz="1400" dirty="0" smtClean="0"/>
              <a:t>Transporte Público superficial: Autobuses, microbuses, taxis, jeeps, bicicletas.</a:t>
            </a:r>
          </a:p>
          <a:p>
            <a:endParaRPr lang="es-VE" sz="1400" dirty="0" smtClean="0"/>
          </a:p>
          <a:p>
            <a:r>
              <a:rPr lang="es-MX" sz="1400" b="1" dirty="0" smtClean="0">
                <a:solidFill>
                  <a:srgbClr val="000000"/>
                </a:solidFill>
                <a:ea typeface="MS PGothic"/>
                <a:cs typeface="Times New Roman"/>
              </a:rPr>
              <a:t>2</a:t>
            </a:r>
            <a:r>
              <a:rPr lang="es-MX" sz="1400" dirty="0" smtClean="0">
                <a:solidFill>
                  <a:srgbClr val="000000"/>
                </a:solidFill>
                <a:ea typeface="MS PGothic"/>
                <a:cs typeface="Times New Roman"/>
              </a:rPr>
              <a:t>-Sistemas </a:t>
            </a:r>
            <a:r>
              <a:rPr lang="es-MX" sz="1400" dirty="0">
                <a:solidFill>
                  <a:srgbClr val="000000"/>
                </a:solidFill>
                <a:ea typeface="MS PGothic"/>
                <a:cs typeface="Times New Roman"/>
              </a:rPr>
              <a:t>de Transporte </a:t>
            </a:r>
            <a:r>
              <a:rPr lang="es-MX" sz="1400" dirty="0" smtClean="0">
                <a:solidFill>
                  <a:srgbClr val="000000"/>
                </a:solidFill>
                <a:ea typeface="MS PGothic"/>
                <a:cs typeface="Times New Roman"/>
              </a:rPr>
              <a:t>Masivos: Metros, BRT</a:t>
            </a:r>
            <a:r>
              <a:rPr lang="es-MX" sz="1400" dirty="0">
                <a:solidFill>
                  <a:srgbClr val="000000"/>
                </a:solidFill>
                <a:ea typeface="MS PGothic"/>
                <a:cs typeface="Times New Roman"/>
              </a:rPr>
              <a:t>, </a:t>
            </a:r>
            <a:r>
              <a:rPr lang="es-MX" sz="1400" dirty="0" smtClean="0">
                <a:solidFill>
                  <a:srgbClr val="000000"/>
                </a:solidFill>
                <a:ea typeface="MS PGothic"/>
                <a:cs typeface="Times New Roman"/>
              </a:rPr>
              <a:t>cable-tren, trolcable.</a:t>
            </a:r>
            <a:endParaRPr lang="es-MX" sz="1400" dirty="0">
              <a:solidFill>
                <a:srgbClr val="000000"/>
              </a:solidFill>
              <a:ea typeface="MS PGothic"/>
              <a:cs typeface="Times New Roman"/>
            </a:endParaRPr>
          </a:p>
          <a:p>
            <a:endParaRPr lang="es-VE" sz="16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166576" y="335620"/>
            <a:ext cx="454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 smtClean="0">
                <a:solidFill>
                  <a:prstClr val="black"/>
                </a:solidFill>
              </a:rPr>
              <a:t>INTEGRACIÓN  REGIONAL- NACIONAL- LOCAL 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7520466" y="6340686"/>
            <a:ext cx="1096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ea typeface="MS PGothic"/>
                <a:cs typeface="Times New Roman"/>
              </a:rPr>
              <a:t>Fuente: propia</a:t>
            </a:r>
            <a:endParaRPr lang="es-VE" sz="1200" dirty="0"/>
          </a:p>
        </p:txBody>
      </p:sp>
    </p:spTree>
    <p:extLst>
      <p:ext uri="{BB962C8B-B14F-4D97-AF65-F5344CB8AC3E}">
        <p14:creationId xmlns:p14="http://schemas.microsoft.com/office/powerpoint/2010/main" val="26333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36914" y="6209716"/>
            <a:ext cx="1643199" cy="382577"/>
          </a:xfrm>
        </p:spPr>
        <p:txBody>
          <a:bodyPr>
            <a:normAutofit fontScale="90000"/>
          </a:bodyPr>
          <a:lstStyle/>
          <a:p>
            <a:r>
              <a:rPr lang="es-VE" sz="1200" dirty="0" smtClean="0"/>
              <a:t>Foro Económico Mundial.07/02/2019</a:t>
            </a:r>
            <a:endParaRPr lang="es-V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0327" r="27903" b="7055"/>
          <a:stretch/>
        </p:blipFill>
        <p:spPr bwMode="auto">
          <a:xfrm>
            <a:off x="6084169" y="2420888"/>
            <a:ext cx="2928534" cy="42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/>
        </p:blipFill>
        <p:spPr bwMode="auto">
          <a:xfrm>
            <a:off x="6200834" y="750514"/>
            <a:ext cx="2808312" cy="16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9361" r="35746" b="15355"/>
          <a:stretch/>
        </p:blipFill>
        <p:spPr bwMode="auto">
          <a:xfrm>
            <a:off x="3497084" y="3079286"/>
            <a:ext cx="2587083" cy="313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5" y="3097028"/>
            <a:ext cx="3332439" cy="304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7219" y="836712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s-VE" dirty="0" smtClean="0">
                <a:solidFill>
                  <a:prstClr val="black"/>
                </a:solidFill>
              </a:rPr>
              <a:t>Venezuela </a:t>
            </a:r>
            <a:r>
              <a:rPr lang="es-VE" dirty="0">
                <a:solidFill>
                  <a:prstClr val="black"/>
                </a:solidFill>
              </a:rPr>
              <a:t>necesita mantener las vías existentes, finalizar obras inconclusas, edificar nuevas carreteras, potencializar y desarrollar otros medios de transporte como el ferrocarril, con el objetivo de promover una conciencia logística </a:t>
            </a:r>
            <a:r>
              <a:rPr lang="es-VE" dirty="0" smtClean="0">
                <a:solidFill>
                  <a:prstClr val="black"/>
                </a:solidFill>
              </a:rPr>
              <a:t>eficiente (</a:t>
            </a:r>
            <a:r>
              <a:rPr lang="es-VE" dirty="0">
                <a:solidFill>
                  <a:prstClr val="black"/>
                </a:solidFill>
              </a:rPr>
              <a:t>Logistics  Performance Index (LPI) publicado por el Banco </a:t>
            </a:r>
            <a:r>
              <a:rPr lang="es-VE" dirty="0" smtClean="0">
                <a:solidFill>
                  <a:prstClr val="black"/>
                </a:solidFill>
              </a:rPr>
              <a:t>Mundial, 2019 ).</a:t>
            </a:r>
            <a:endParaRPr lang="es-VE" dirty="0">
              <a:solidFill>
                <a:prstClr val="black"/>
              </a:solidFill>
            </a:endParaRPr>
          </a:p>
          <a:p>
            <a:pPr algn="just" defTabSz="457200"/>
            <a:endParaRPr lang="es-VE" strike="sngStrike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4105" y="6209716"/>
            <a:ext cx="1679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VE" sz="1200" dirty="0" smtClean="0">
                <a:solidFill>
                  <a:prstClr val="black"/>
                </a:solidFill>
              </a:rPr>
              <a:t>Fuente</a:t>
            </a:r>
            <a:r>
              <a:rPr lang="es-VE" sz="1400" dirty="0" smtClean="0">
                <a:solidFill>
                  <a:prstClr val="black"/>
                </a:solidFill>
              </a:rPr>
              <a:t>: </a:t>
            </a:r>
            <a:r>
              <a:rPr lang="es-VE" sz="1200" dirty="0">
                <a:solidFill>
                  <a:prstClr val="black"/>
                </a:solidFill>
              </a:rPr>
              <a:t>Mercosur, 2015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855" y="233926"/>
            <a:ext cx="648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VE" b="1" dirty="0" smtClean="0">
                <a:solidFill>
                  <a:prstClr val="black"/>
                </a:solidFill>
              </a:rPr>
              <a:t>VENEZUELA  Y  EL TRANSPORTE  TERRETRE   REGIONALMENTE .</a:t>
            </a:r>
            <a:endParaRPr lang="es-VE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25504" y="3388216"/>
            <a:ext cx="120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 smtClean="0"/>
              <a:t>Vías Pavimentadas</a:t>
            </a:r>
            <a:endParaRPr lang="es-VE" sz="1400" dirty="0"/>
          </a:p>
        </p:txBody>
      </p:sp>
    </p:spTree>
    <p:extLst>
      <p:ext uri="{BB962C8B-B14F-4D97-AF65-F5344CB8AC3E}">
        <p14:creationId xmlns:p14="http://schemas.microsoft.com/office/powerpoint/2010/main" val="39116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9" y="120145"/>
            <a:ext cx="742583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35508" y="120172"/>
            <a:ext cx="600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VE" sz="2000" b="1" dirty="0" smtClean="0">
                <a:solidFill>
                  <a:prstClr val="black"/>
                </a:solidFill>
              </a:rPr>
              <a:t>INFRAESTRUCTURA  DE  TRANSPORTE NACIONAL</a:t>
            </a:r>
            <a:endParaRPr lang="es-VE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4" t="64610"/>
          <a:stretch/>
        </p:blipFill>
        <p:spPr bwMode="auto">
          <a:xfrm>
            <a:off x="611562" y="3695590"/>
            <a:ext cx="1224136" cy="151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57328" y="6433697"/>
            <a:ext cx="25922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Fuente: </a:t>
            </a:r>
            <a:r>
              <a:rPr lang="es-MX" sz="11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Informe MPPTT, 2009 </a:t>
            </a:r>
            <a:endParaRPr lang="es-MX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2984" y="3443428"/>
            <a:ext cx="3072524" cy="3251879"/>
            <a:chOff x="0" y="934043"/>
            <a:chExt cx="5048552" cy="795600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934043"/>
              <a:ext cx="5048552" cy="7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8838" y="972881"/>
              <a:ext cx="4970876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2000" kern="1200" dirty="0" smtClean="0"/>
                <a:t> 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203150" y="3531445"/>
            <a:ext cx="29286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Superficie: 916.325 km</a:t>
            </a:r>
            <a:r>
              <a:rPr lang="es-ES" sz="1600" baseline="30000" dirty="0" smtClean="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Población 2020: </a:t>
            </a:r>
            <a:r>
              <a:rPr lang="es-VE" sz="1600" dirty="0" smtClean="0">
                <a:solidFill>
                  <a:prstClr val="black"/>
                </a:solidFill>
                <a:latin typeface="Arial Black" pitchFamily="34" charset="0"/>
              </a:rPr>
              <a:t>28.435.943 Ha.</a:t>
            </a:r>
            <a:endParaRPr lang="es-ES" sz="1600" dirty="0">
              <a:solidFill>
                <a:prstClr val="black"/>
              </a:solidFill>
              <a:latin typeface="Arial Black" pitchFamily="34" charset="0"/>
            </a:endParaRP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Red vial:  94929 km</a:t>
            </a: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Red </a:t>
            </a:r>
            <a:r>
              <a:rPr lang="es-ES" sz="1600" dirty="0">
                <a:solidFill>
                  <a:prstClr val="black"/>
                </a:solidFill>
                <a:latin typeface="Arial Black" pitchFamily="34" charset="0"/>
              </a:rPr>
              <a:t>Ferroviaria </a:t>
            </a:r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: 539 km</a:t>
            </a: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11 Aeropuertos Internacionales </a:t>
            </a:r>
            <a:endParaRPr lang="es-ES" sz="1600" dirty="0">
              <a:solidFill>
                <a:prstClr val="black"/>
              </a:solidFill>
              <a:latin typeface="Arial Black" pitchFamily="34" charset="0"/>
            </a:endParaRP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47 Aeropuertos Nacionales</a:t>
            </a: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8 Puertos Marítimos</a:t>
            </a: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6 Puertos Fluviales </a:t>
            </a:r>
          </a:p>
          <a:p>
            <a:pPr defTabSz="914400"/>
            <a:r>
              <a:rPr lang="es-ES" sz="1600" dirty="0" smtClean="0">
                <a:solidFill>
                  <a:prstClr val="black"/>
                </a:solidFill>
                <a:latin typeface="Arial Black" pitchFamily="34" charset="0"/>
              </a:rPr>
              <a:t>9 Puertos Lacustres </a:t>
            </a:r>
            <a:endParaRPr lang="es-VE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250786"/>
            <a:ext cx="83094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Responsables de la Gestión  del Sistema de Transporte Terrestre Nacional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( 7 instituciones)</a:t>
            </a:r>
            <a:endParaRPr kumimoji="0" lang="es-V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  <a:cs typeface="Arial" pitchFamily="34" charset="0"/>
              </a:rPr>
              <a:t>   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24607"/>
              </p:ext>
            </p:extLst>
          </p:nvPr>
        </p:nvGraphicFramePr>
        <p:xfrm>
          <a:off x="539554" y="1143418"/>
          <a:ext cx="7632848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1003790"/>
                <a:gridCol w="1084440"/>
                <a:gridCol w="1320887"/>
                <a:gridCol w="1122817"/>
                <a:gridCol w="1523822"/>
                <a:gridCol w="1577092"/>
              </a:tblGrid>
              <a:tr h="3945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1.Infraestructura vial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2</a:t>
                      </a:r>
                      <a:r>
                        <a:rPr lang="es-MX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. Transporte </a:t>
                      </a: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Público </a:t>
                      </a:r>
                      <a:r>
                        <a:rPr lang="es-MX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Superficial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3.Sistemas de Transporte Masivos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85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Red Vial </a:t>
                      </a: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Nacional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(puentes, túneles)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Sistema Vial Urbano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Transporte Colectivo </a:t>
                      </a: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 Suburbano Interurbano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Transporte Colectivo Urbano </a:t>
                      </a:r>
                      <a:endParaRPr lang="es-VE" sz="14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Sistemas Masivos Urbanos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 </a:t>
                      </a:r>
                      <a:endParaRPr lang="es-VE" sz="140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Sistema Ferroviario Nacional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8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Entes Competentes </a:t>
                      </a:r>
                      <a:r>
                        <a:rPr lang="es-MX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 y  relacionados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127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MPPTT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/</a:t>
                      </a:r>
                      <a:endParaRPr lang="es-VE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Gob. Regional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*Autoridad Municipal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(LOPPM, Art.56)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 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INTT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Alcaldías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FONTUR 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Gob. Nacional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7 sistemas masivos/ metro-cable, </a:t>
                      </a: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BRT, cable-tren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MPPTT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 </a:t>
                      </a:r>
                      <a:endParaRPr lang="es-VE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Instituto de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 Ferrocarriles del Estado (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/>
                          <a:cs typeface="Times New Roman"/>
                        </a:rPr>
                        <a:t>IFE)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4651" y="4432182"/>
            <a:ext cx="729534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V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de Transporte Acuático :</a:t>
            </a:r>
            <a:r>
              <a:rPr lang="es-VE" dirty="0"/>
              <a:t> </a:t>
            </a:r>
            <a:r>
              <a:rPr lang="es-VE" dirty="0" smtClean="0"/>
              <a:t>Corporación </a:t>
            </a:r>
            <a:r>
              <a:rPr lang="es-VE" dirty="0"/>
              <a:t>Venezolana de Navegación, S.A (Venavega</a:t>
            </a:r>
            <a:r>
              <a:rPr lang="es-VE" dirty="0" smtClean="0"/>
              <a:t>), MPPTT. OMI. Protocolo Marpol 73/78.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VE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VE" b="1" dirty="0" smtClean="0"/>
              <a:t>Sistema de Transporte </a:t>
            </a:r>
            <a:r>
              <a:rPr lang="es-VE" b="1" dirty="0"/>
              <a:t>Aéreo </a:t>
            </a:r>
            <a:r>
              <a:rPr lang="es-VE" b="1" dirty="0" smtClean="0"/>
              <a:t>: </a:t>
            </a:r>
            <a:r>
              <a:rPr lang="es-VE" dirty="0" smtClean="0"/>
              <a:t>Instituto </a:t>
            </a:r>
            <a:r>
              <a:rPr lang="es-VE" dirty="0"/>
              <a:t>Nacional de Aeronáutica Civil </a:t>
            </a:r>
            <a:r>
              <a:rPr lang="es-VE" dirty="0" smtClean="0"/>
              <a:t>(INAC), MPPTT. OACI.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  <a:cs typeface="Arial" pitchFamily="34" charset="0"/>
              </a:rPr>
              <a:t>  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61493" y="6419529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Fuente</a:t>
            </a:r>
            <a:r>
              <a:rPr lang="es-MX" sz="12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:</a:t>
            </a:r>
            <a:r>
              <a:rPr lang="es-VE" sz="12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Propia a partir Google páginas web </a:t>
            </a:r>
            <a:r>
              <a:rPr lang="es-VE" sz="12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institucionales</a:t>
            </a:r>
            <a:r>
              <a:rPr lang="es-MX" sz="1200" dirty="0" smtClean="0">
                <a:ea typeface="MS PGothic" pitchFamily="34" charset="-128"/>
                <a:cs typeface="Arial" pitchFamily="34" charset="0"/>
              </a:rPr>
              <a:t>, </a:t>
            </a:r>
            <a:r>
              <a:rPr lang="es-MX" sz="1200" dirty="0">
                <a:ea typeface="MS PGothic" pitchFamily="34" charset="-128"/>
                <a:cs typeface="Arial" pitchFamily="34" charset="0"/>
              </a:rPr>
              <a:t>no incluye Transporte carga y vehículos particulares</a:t>
            </a:r>
            <a:r>
              <a:rPr lang="es-MX" sz="1200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endParaRPr lang="es-MX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65677"/>
              </p:ext>
            </p:extLst>
          </p:nvPr>
        </p:nvGraphicFramePr>
        <p:xfrm>
          <a:off x="483953" y="1196752"/>
          <a:ext cx="3810000" cy="2809558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1300758"/>
                <a:gridCol w="781050"/>
              </a:tblGrid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Metros a nivel nacional</a:t>
                      </a:r>
                      <a:endParaRPr lang="es-V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Planes   en </a:t>
                      </a:r>
                      <a:r>
                        <a:rPr lang="es-V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ejecución.</a:t>
                      </a:r>
                      <a:endParaRPr lang="es-V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Estado actual </a:t>
                      </a:r>
                      <a:endParaRPr lang="es-V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Área Metropolitana  de Caracas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Long de 70.5 km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Línea 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Tren Guarenas-Guatire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Retraso ejecución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paralizados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Los  Teques. Long de 11.2 km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Línea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km y 6 estaciones.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Área Metropolitana  de Valencia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 de 4,7 km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Continuación Línea </a:t>
                      </a:r>
                      <a:r>
                        <a:rPr lang="es-V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r>
                        <a:rPr lang="es-VE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s-V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9.9 km </a:t>
                      </a:r>
                      <a:r>
                        <a:rPr lang="es-V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línea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Operación irregular. Ejecución </a:t>
                      </a: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paralizada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85750" algn="l"/>
                          <a:tab pos="457200" algn="l"/>
                        </a:tabLs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Maracaibo. </a:t>
                      </a:r>
                      <a:endParaRPr lang="es-VE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85750" algn="l"/>
                          <a:tab pos="457200" algn="l"/>
                        </a:tabLst>
                      </a:pPr>
                      <a:r>
                        <a:rPr lang="es-VE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Long 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  6,5 km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Previstos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km adicionales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15862"/>
              </p:ext>
            </p:extLst>
          </p:nvPr>
        </p:nvGraphicFramePr>
        <p:xfrm>
          <a:off x="4572002" y="1050892"/>
          <a:ext cx="4192270" cy="4878706"/>
        </p:xfrm>
        <a:graphic>
          <a:graphicData uri="http://schemas.openxmlformats.org/drawingml/2006/table">
            <a:tbl>
              <a:tblPr firstRow="1" firstCol="1" bandRow="1"/>
              <a:tblGrid>
                <a:gridCol w="2588895"/>
                <a:gridCol w="1170305"/>
                <a:gridCol w="433070"/>
              </a:tblGrid>
              <a:tr h="5645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Tramos Ferrocarriles en Ejecución 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Condición 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Ejec</a:t>
                      </a:r>
                      <a:r>
                        <a:rPr lang="es-V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V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45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Sistema Ferroviario Centro Occidental. Acarigua - </a:t>
                      </a:r>
                      <a:r>
                        <a:rPr lang="es-VE" sz="12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Yaritagua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– Barquisimeto - Puerto Cabello – Morón. L de 383 km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Requiere rehabilitación y modernización.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VE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Sistema Ferroviario Central. Tramo Caracas- Cúa. Long. de 41.4 km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Pasajeros ok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Carga paralizada. 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Sistema Ferroviario </a:t>
                      </a:r>
                      <a:r>
                        <a:rPr lang="es-VE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Central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. ( E Zamora II) Tramo Puerto Cabello -La Encrucijada. </a:t>
                      </a:r>
                      <a:r>
                        <a:rPr lang="es-V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Long. de 183 km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 2013 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(US$ 10.096 millones)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Sistema Ferroviario </a:t>
                      </a:r>
                      <a:r>
                        <a:rPr lang="es-VE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Centro 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Oriental. Chaguaramas - Las Mercedes – </a:t>
                      </a:r>
                      <a:r>
                        <a:rPr lang="es-VE" sz="12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Cabruta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. L </a:t>
                      </a:r>
                      <a:r>
                        <a:rPr lang="es-VE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de 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201 Km.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85750" algn="l"/>
                          <a:tab pos="457200" algn="l"/>
                        </a:tabLs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Sistema Ferroviario Centro Oriental. Eje Norte Llanero. Tinaco – Anaco. Long. de 468 km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VE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</a:t>
                      </a:r>
                      <a:r>
                        <a:rPr lang="es-VE" sz="1100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VE" sz="11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r>
                        <a:rPr lang="es-VE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V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V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US</a:t>
                      </a:r>
                      <a:r>
                        <a:rPr lang="es-V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$ 7500 millones)</a:t>
                      </a:r>
                      <a:endParaRPr lang="es-VE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85750" algn="l"/>
                          <a:tab pos="457200" algn="l"/>
                        </a:tabLst>
                      </a:pP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Sistema Ferroviario Centro Oriental. Eje Centro Sur. San Juan </a:t>
                      </a:r>
                      <a:r>
                        <a:rPr lang="es-VE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 los Morros 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– San Fernando de Apure.</a:t>
                      </a:r>
                      <a:r>
                        <a:rPr lang="es-VE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s-VE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 de 252 Km.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Paralizado</a:t>
                      </a:r>
                      <a:endParaRPr lang="es-V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V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734803" y="6627167"/>
            <a:ext cx="4409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Fuente: </a:t>
            </a:r>
            <a:r>
              <a:rPr lang="es-MX" sz="11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Propia a partir de MPPTT,  CEDICE , Páez Pumar, 2017</a:t>
            </a:r>
            <a:endParaRPr lang="es-MX" sz="1100" dirty="0">
              <a:solidFill>
                <a:prstClr val="black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2" y="59038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400" dirty="0"/>
              <a:t>Total = </a:t>
            </a:r>
            <a:r>
              <a:rPr lang="es-VE" sz="1400" dirty="0" smtClean="0"/>
              <a:t>1145.4 Km </a:t>
            </a:r>
            <a:r>
              <a:rPr lang="es-VE" sz="1400" dirty="0"/>
              <a:t>nuevos </a:t>
            </a:r>
            <a:r>
              <a:rPr lang="es-VE" sz="1400" dirty="0" smtClean="0"/>
              <a:t>tramos + 383 km  a modernizar </a:t>
            </a:r>
            <a:r>
              <a:rPr lang="es-VE" sz="1400" dirty="0"/>
              <a:t>y </a:t>
            </a:r>
            <a:r>
              <a:rPr lang="es-VE" sz="1400" dirty="0" smtClean="0"/>
              <a:t>rehabilitar = </a:t>
            </a:r>
            <a:r>
              <a:rPr lang="es-VE" sz="1400" dirty="0"/>
              <a:t>1528.4 </a:t>
            </a:r>
            <a:r>
              <a:rPr lang="es-VE" sz="1400" dirty="0" smtClean="0"/>
              <a:t>km.</a:t>
            </a:r>
            <a:endParaRPr lang="es-VE" sz="1400" dirty="0"/>
          </a:p>
        </p:txBody>
      </p:sp>
      <p:sp>
        <p:nvSpPr>
          <p:cNvPr id="9" name="8 Rectángulo"/>
          <p:cNvSpPr/>
          <p:nvPr/>
        </p:nvSpPr>
        <p:spPr>
          <a:xfrm>
            <a:off x="313949" y="6411723"/>
            <a:ext cx="35180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23900" algn="l"/>
              </a:tabLst>
            </a:pPr>
            <a:r>
              <a:rPr lang="es-VE" sz="11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Fuente: </a:t>
            </a:r>
            <a:r>
              <a:rPr lang="es-VE" sz="11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Propia a partir Google ,páginas </a:t>
            </a:r>
            <a:r>
              <a:rPr lang="es-VE" sz="11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web </a:t>
            </a:r>
            <a:r>
              <a:rPr lang="es-VE" sz="11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institucionales, visitas, informes  del </a:t>
            </a:r>
            <a:r>
              <a:rPr lang="es-VE" sz="11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MPPTT.</a:t>
            </a:r>
            <a:endParaRPr lang="es-VE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4580442"/>
            <a:ext cx="3898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600" dirty="0">
                <a:solidFill>
                  <a:prstClr val="black"/>
                </a:solidFill>
              </a:rPr>
              <a:t>Metro </a:t>
            </a:r>
            <a:r>
              <a:rPr lang="es-VE" sz="1600" dirty="0" smtClean="0">
                <a:solidFill>
                  <a:prstClr val="black"/>
                </a:solidFill>
              </a:rPr>
              <a:t>cables, sistemas </a:t>
            </a:r>
            <a:r>
              <a:rPr lang="es-VE" sz="1600" dirty="0">
                <a:solidFill>
                  <a:prstClr val="black"/>
                </a:solidFill>
              </a:rPr>
              <a:t>de buses </a:t>
            </a:r>
            <a:r>
              <a:rPr lang="es-VE" sz="1600" dirty="0" smtClean="0">
                <a:solidFill>
                  <a:prstClr val="black"/>
                </a:solidFill>
              </a:rPr>
              <a:t>vías </a:t>
            </a:r>
            <a:r>
              <a:rPr lang="es-VE" sz="1600" dirty="0">
                <a:solidFill>
                  <a:prstClr val="black"/>
                </a:solidFill>
              </a:rPr>
              <a:t>de uso exclusivo ( BRT) , </a:t>
            </a:r>
            <a:r>
              <a:rPr lang="es-VE" sz="1600" u="sng" dirty="0">
                <a:solidFill>
                  <a:prstClr val="black"/>
                </a:solidFill>
              </a:rPr>
              <a:t>Trolebús Mérida</a:t>
            </a:r>
            <a:r>
              <a:rPr lang="es-VE" sz="1600" dirty="0">
                <a:solidFill>
                  <a:prstClr val="black"/>
                </a:solidFill>
              </a:rPr>
              <a:t>, Bus Caracas, </a:t>
            </a:r>
            <a:r>
              <a:rPr lang="es-VE" sz="1600" u="sng" dirty="0">
                <a:solidFill>
                  <a:prstClr val="black"/>
                </a:solidFill>
              </a:rPr>
              <a:t>TransBarca</a:t>
            </a:r>
            <a:r>
              <a:rPr lang="es-VE" sz="1600" dirty="0">
                <a:solidFill>
                  <a:prstClr val="black"/>
                </a:solidFill>
              </a:rPr>
              <a:t>,  TransMaracay, </a:t>
            </a:r>
            <a:r>
              <a:rPr lang="es-VE" sz="1600" u="sng" dirty="0">
                <a:solidFill>
                  <a:prstClr val="black"/>
                </a:solidFill>
              </a:rPr>
              <a:t>TransCarabobo</a:t>
            </a:r>
            <a:r>
              <a:rPr lang="es-VE" sz="1600" dirty="0">
                <a:solidFill>
                  <a:prstClr val="black"/>
                </a:solidFill>
              </a:rPr>
              <a:t>, TransFalcón y </a:t>
            </a:r>
            <a:r>
              <a:rPr lang="es-VE" sz="1600" dirty="0" smtClean="0">
                <a:solidFill>
                  <a:prstClr val="black"/>
                </a:solidFill>
              </a:rPr>
              <a:t>TransAnzoátegui</a:t>
            </a:r>
            <a:r>
              <a:rPr lang="es-VE" sz="16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31591" y="368570"/>
            <a:ext cx="800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PLANES A NIVEL NACIONAL DE SISTEMAS  MASIVOS: URBANOS  Y  FERROVIARIOS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091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1880</Words>
  <Application>Microsoft Office PowerPoint</Application>
  <PresentationFormat>Presentación en pantalla (4:3)</PresentationFormat>
  <Paragraphs>264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4_Tema de Office</vt:lpstr>
      <vt:lpstr>5_Tema de Office</vt:lpstr>
      <vt:lpstr>TRANSPORTE Y MOVILIDAD DE LO NACIONAL A LO LOCAL. </vt:lpstr>
      <vt:lpstr>  CONTENIDO</vt:lpstr>
      <vt:lpstr>Presentación de PowerPoint</vt:lpstr>
      <vt:lpstr>Presentación de PowerPoint</vt:lpstr>
      <vt:lpstr>Presentación de PowerPoint</vt:lpstr>
      <vt:lpstr>Foro Económico Mundial.07/02/2019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de la situación de TPU AMV. 2018 a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Isandra</dc:creator>
  <cp:lastModifiedBy>Isandra</cp:lastModifiedBy>
  <cp:revision>241</cp:revision>
  <dcterms:created xsi:type="dcterms:W3CDTF">2022-02-15T13:02:17Z</dcterms:created>
  <dcterms:modified xsi:type="dcterms:W3CDTF">2022-02-21T23:09:54Z</dcterms:modified>
</cp:coreProperties>
</file>