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92" r:id="rId10"/>
    <p:sldId id="265" r:id="rId11"/>
    <p:sldId id="293" r:id="rId12"/>
    <p:sldId id="294" r:id="rId13"/>
    <p:sldId id="295" r:id="rId14"/>
    <p:sldId id="29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47407-04DC-46A0-9921-DD578014C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345490-AAF1-448C-8CA0-B502EC388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76B81E-972F-494D-B232-9E8F5CCF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C80D2A-F9B8-48ED-A5C8-F89F18D9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24D4B1-FE4F-4D00-B53A-0A1EF071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5A20C-064B-4B7E-8F2E-92AFDC76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EED33B-5142-4DDF-969C-50176877F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51F6EC-7337-48E8-9744-34481005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A8162-1F5C-4396-ACEE-368EF978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F13BB8-94F3-4F4C-BE3E-8D4F7BF4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9019FE-73C2-4B18-AC24-2E681343F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39843C-2054-4E9E-9125-FC9F7353A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E6C0D2-809E-4529-A796-72FFB101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D59DF1-CABE-495B-84CC-292BCC68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D557D8-16D6-4853-917D-D52DAAE4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8E66-5529-4B12-B6A0-8CFC6792E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D3EC4-6C99-42D3-BAB0-2726E8F6B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V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F1C61-9F39-465A-9F2B-5CED45D1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3A289-79C0-4647-932F-1D4D6A4D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D42B-F3E3-41D2-B697-5DCC4B0E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920218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9C6C-DD51-47CB-A045-61509014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C827-7B25-4FB6-9ABC-94907B4AB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65986-8949-42AF-A2D8-119C98C6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0EEA3-DEEE-4F5E-8A11-BEEFF798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B91B5-E13F-4E48-92AE-A4454782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183529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AC7D0-9068-4272-8141-998DD996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D3A51-5BA5-4675-B6E0-B72CC6A49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B4CB7-9613-48E9-9EA8-305B44C49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2BF60-46F1-415F-A672-8219A76C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FC31-5587-4E28-A5C2-5335B6B4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9325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F81C-96EB-4DAF-82C6-40558431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A3DFB-F157-431D-89C1-34961B441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5277E-9355-4FE0-B7ED-0BB0CC9D2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08320-9515-4F7D-9C3A-4AEFB877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5B91C-221E-4194-8F94-D51582B2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2B5D1-4801-4621-B4C9-2CF60C36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11496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6F58-C5AF-4AE1-8180-8B15F53A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91BC-D12D-4278-A7B7-C8009D761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93B82-FEDA-4EFA-AEA7-C0EA8084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DF348-2C83-4683-9E3B-603EE8A19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B292A-A792-462A-9FDA-BC8A44C8B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BA46F0-EDAB-4303-B032-4E26E1C5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5CE71-721F-4B60-BBF5-7E7E2372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BC88C-F6E9-4B3F-BA80-93DEEC7A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61385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F519C-F64F-4174-9DE1-BB5B9426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3A105-3AC0-49E9-A630-B51003D8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EBA33-9F94-407A-A4FE-1F2741C3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55353-F2A4-405D-9B4B-60DE20F4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89403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3170CE-04FA-47EF-A910-C1E4FC7A6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783B8-8BB1-49B6-B3E7-8B301571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00E61-0B01-4705-AD2D-CDC25D58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803774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9165-511A-4B67-8F8D-AB0FA704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18B78-C415-4459-ADD2-AE3CAC2D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5304E-EEDE-46F8-98CE-AE1A4DCE1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35100-DA25-4BF6-92D5-A67248CE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9D5B4-ACFB-4789-9E13-FA9957D5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F85FE-2B0C-44E6-B16C-231C9065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1237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9427A-2179-4797-9DBA-59954AB8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A8630B-8169-44C1-B008-55F42A37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801F66-F0B9-4A0D-A7DC-27DAA742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3D6DCE-99D5-4EC7-A43C-10E43692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25B2E1-87B0-4F05-841C-BAEB0492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56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B072-49FD-4E31-9D08-837B9594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C67F0-81BB-4AFA-8038-D6C139719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40B02-C870-4746-9254-9F9E61D4F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304A0-0FC4-4C87-8AA0-E533D57A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CB9D-4123-4788-80F7-DF015BC2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69F57-407E-40AB-8F86-9A651679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48219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E285-62C7-4A92-A709-6AFBD787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B4B93-586F-4C7F-9C7E-132247C50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59294-3F85-4529-9A9B-A4DA190D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49525-9220-43EF-B1AF-CBBC87F7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FB94B-2131-4815-8D80-12A849BB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16486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3293C9-27B6-494E-AED3-5BFD2C66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CD28F-C2D9-43A9-BB99-1F65958BD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F631D-F256-4CAB-B6B1-2C797FCA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C739-ECBE-4253-84C0-12BB2EFA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C8016-271B-4273-8885-B3B130D2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9423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91F1E-7583-4283-BAAE-8D80B6C9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122115-CE0F-4ECC-A3ED-355A4C77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F4137D-6C95-4918-8363-E044A361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B66475-CE20-4923-BE62-89B60F41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89405A-A59E-47BD-8CDF-F4DD5396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A2E13-5BAD-40E4-8ECB-A74E2945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365974-F2E6-4358-94FA-67B84A037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3FD690-CE8C-4936-8960-2CB07527F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CC0EFB-30C3-4E63-868D-5653C496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687C35-7BD4-4673-BF73-A6BD56B1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461D10-B2A6-41DE-A940-166CBD8E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238D2-3F6A-46EF-9488-17B68F05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29E5B3-C3F5-453B-9280-99411E6A0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8ED093-9701-46AF-B331-724805074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B5AED1-3390-4444-B1FD-E72E2675D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EAE47F6-5F94-4CFE-87DA-A34F9D632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0176CB-B63F-4605-B6F1-4539A6F2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0D0E3E0-3C31-49A1-8350-9533F3D3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72375A-D477-4CC5-8E40-DCBCBFA9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519BB-3BA0-42A0-A50C-BEEC782D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7C87B1-2898-4DC0-91AA-075DE9A1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597369-F7F1-477A-812C-6DDD4572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C36A97-6DAE-4BB2-B8BF-F4EC1658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1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408BF8E-2002-415F-803F-5815F91F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990D609-C309-47C3-92DB-875E0589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075C38-C9F7-4B0F-A60A-7C33ED9E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4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5F784-160A-4D7E-AD2E-25885187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49F5F6-9438-4713-B17F-BC1FFE93C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49F1C7-4773-4439-A92A-258EF16ED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709D9D-4B6C-42FA-BFF3-8C3BC951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801A1C-551C-4942-9F49-5F7EAAA5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71E8B4-BA20-4A61-A911-F9BED044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7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3FB31-2517-4057-ADDF-E7EA779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1289700-D2F5-48FB-BD3A-55F87CFC0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39F71F-8D63-4650-A8C0-7C12688E6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38D1F4-DDB2-4941-8A2D-D3373580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CEB75D-4881-4D84-940C-2D5C9411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456C84-1302-484B-A5E0-623B94CD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0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29424C-827F-4C65-9880-96D89302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B1754D-7EEF-4C56-B557-97D726DA4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B233CD-8CC3-4DC0-AAFA-1B7D374CF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E4AA6-AD25-4C5E-98EE-1E2525FC2C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0D4047-795A-4B03-B624-CB54CD8C1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D0A44-F56B-4AB5-8CC3-9FF45E571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C827B-F79F-4764-AD6C-536D5EBC7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7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76E1B-F4B4-46DC-A587-CB226EF8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V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A251-B93C-4BF0-8273-2BEE6D22A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V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5EC10-8E01-4297-89B4-B01FFEC33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FB4A-DA98-4BBF-9DE0-0B7652C45FD1}" type="datetimeFigureOut">
              <a:rPr lang="es-VE" smtClean="0"/>
              <a:t>21/2/2022</a:t>
            </a:fld>
            <a:endParaRPr lang="es-V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7DE30-8D46-4D4F-8F75-EA491DB4C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25D0D-8972-4C8A-BC1F-508F78069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D316E-099E-4661-92EE-28F7EBA55BD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5275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edificio, exterior, pastel, hombre&#10;&#10;Descripción generada automáticamente">
            <a:extLst>
              <a:ext uri="{FF2B5EF4-FFF2-40B4-BE49-F238E27FC236}">
                <a16:creationId xmlns:a16="http://schemas.microsoft.com/office/drawing/2014/main" id="{4620F1D1-B1AC-4B80-A528-7A9C95571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r="1" b="7067"/>
          <a:stretch/>
        </p:blipFill>
        <p:spPr>
          <a:xfrm>
            <a:off x="0" y="-11789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79AB3A-B18C-46A9-8BB0-7D071991B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962400"/>
            <a:ext cx="5505814" cy="1690409"/>
          </a:xfrm>
        </p:spPr>
        <p:txBody>
          <a:bodyPr anchor="b">
            <a:normAutofit/>
          </a:bodyPr>
          <a:lstStyle/>
          <a:p>
            <a:pPr algn="l"/>
            <a:r>
              <a:rPr lang="es-VE" sz="4100" dirty="0">
                <a:solidFill>
                  <a:srgbClr val="FFFF00"/>
                </a:solidFill>
              </a:rPr>
              <a:t>Infraestructura y servicio de agua potable</a:t>
            </a:r>
            <a:endParaRPr lang="en-US" sz="4100" dirty="0">
              <a:solidFill>
                <a:srgbClr val="FFFF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04F99B-265C-4764-A022-0962F5909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709565"/>
            <a:ext cx="5395975" cy="646785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s-VE" sz="2200" dirty="0">
                <a:solidFill>
                  <a:srgbClr val="FFFF00"/>
                </a:solidFill>
              </a:rPr>
              <a:t>Instituto de Estudios Parlamentarios </a:t>
            </a:r>
            <a:r>
              <a:rPr lang="es-VE" sz="2200" dirty="0" err="1">
                <a:solidFill>
                  <a:srgbClr val="FFFF00"/>
                </a:solidFill>
              </a:rPr>
              <a:t>Fermin</a:t>
            </a:r>
            <a:r>
              <a:rPr lang="es-VE" sz="2200" dirty="0">
                <a:solidFill>
                  <a:srgbClr val="FFFF00"/>
                </a:solidFill>
              </a:rPr>
              <a:t> Toro</a:t>
            </a:r>
          </a:p>
          <a:p>
            <a:pPr algn="r"/>
            <a:r>
              <a:rPr lang="es-VE" sz="2200" dirty="0">
                <a:solidFill>
                  <a:srgbClr val="FFFF00"/>
                </a:solidFill>
              </a:rPr>
              <a:t>22 de Febrero 2022     José María de Viana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7" name="Imagen 6" descr="Una persona en el aire&#10;&#10;Descripción generada automáticamente con confianza baja">
            <a:extLst>
              <a:ext uri="{FF2B5EF4-FFF2-40B4-BE49-F238E27FC236}">
                <a16:creationId xmlns:a16="http://schemas.microsoft.com/office/drawing/2014/main" id="{92BCC742-93BD-4214-98E0-7A88BFD40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25661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07D3A33-AAD4-45B7-B5A0-E0EFB0351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96" y="-11799"/>
            <a:ext cx="3810000" cy="381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FCD415B-35FA-4553-9AE4-63224BCE53D6}"/>
              </a:ext>
            </a:extLst>
          </p:cNvPr>
          <p:cNvSpPr txBox="1"/>
          <p:nvPr/>
        </p:nvSpPr>
        <p:spPr>
          <a:xfrm>
            <a:off x="4143744" y="3230922"/>
            <a:ext cx="151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00" b="1" dirty="0"/>
              <a:t>Fotos </a:t>
            </a:r>
            <a:r>
              <a:rPr lang="es-VE" sz="1000" b="1" dirty="0" err="1"/>
              <a:t>Prodavinci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8121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117212-01E8-4B74-AB36-ED28966E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Colonización empresas de servicios</a:t>
            </a:r>
          </a:p>
        </p:txBody>
      </p:sp>
      <p:pic>
        <p:nvPicPr>
          <p:cNvPr id="17" name="Imagen 16" descr="Mapa&#10;&#10;Descripción generada automáticamente">
            <a:extLst>
              <a:ext uri="{FF2B5EF4-FFF2-40B4-BE49-F238E27FC236}">
                <a16:creationId xmlns:a16="http://schemas.microsoft.com/office/drawing/2014/main" id="{84616A17-7D0C-4289-BA21-C8E1C5CB0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6" r="27772" b="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7" name="Imagen 6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7BE93251-255A-482C-AB03-F83596B2D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85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5A9164C-ACF3-4A98-BAEE-2517E1F624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r="4" b="4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A3A1F0-69DF-476C-ACE5-BB61AD227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33825" b="-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5" name="Marcador de contenido 4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5186C857-EDAF-4CF1-AF53-DFF299019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r="-3" b="-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6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9710B1-4A93-4C5A-92F6-C59CFDE6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5" y="4626435"/>
            <a:ext cx="4391024" cy="1173700"/>
          </a:xfrm>
        </p:spPr>
        <p:txBody>
          <a:bodyPr anchor="t">
            <a:normAutofit/>
          </a:bodyPr>
          <a:lstStyle/>
          <a:p>
            <a:r>
              <a:rPr kumimoji="0" lang="es-VE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Y el petróleo subió y subió</a:t>
            </a:r>
            <a:br>
              <a:rPr kumimoji="0" lang="es-VE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VE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2004 - 2014</a:t>
            </a:r>
            <a:br>
              <a:rPr kumimoji="0" lang="es-VE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D4FB7F-5A22-46C6-98A0-C0465F7AC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r="20946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magen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1CAE314-F0D1-4E92-8BE2-3E04A9046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11774" b="-1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B5A88448-AFE4-4FE8-8F5D-F064EE09A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9" r="19312" b="-1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CA069A-3F09-4BFB-918D-DA6A7EA6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86" y="4286160"/>
            <a:ext cx="7024913" cy="2448469"/>
          </a:xfrm>
        </p:spPr>
        <p:txBody>
          <a:bodyPr>
            <a:normAutofit fontScale="92500" lnSpcReduction="10000"/>
          </a:bodyPr>
          <a:lstStyle/>
          <a:p>
            <a:pPr marL="342851" marR="0" lvl="0" indent="-342851" algn="r" defTabSz="914269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Gasto en Agua y Energía más que en todo el siglo XX</a:t>
            </a:r>
          </a:p>
          <a:p>
            <a:pPr marL="342851" marR="0" lvl="0" indent="-342851" algn="r" defTabSz="914269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Proyectos mal concebidos peor ejecutados</a:t>
            </a:r>
          </a:p>
          <a:p>
            <a:pPr marL="342851" marR="0" lvl="0" indent="-342851" algn="r" defTabSz="914269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Mayor parte no están en operación</a:t>
            </a:r>
            <a:br>
              <a:rPr kumimoji="0" lang="es-V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0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AD27D-8AB7-4DFA-AF62-19CF1701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6000" b="1" dirty="0">
                <a:solidFill>
                  <a:schemeClr val="bg1"/>
                </a:solidFill>
              </a:rPr>
              <a:t>Situación actual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86CBE7-4F6E-4B5F-B906-92BA1B13F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 nacional AP reducida un 50 %</a:t>
            </a:r>
            <a:endParaRPr kumimoji="0" lang="es-V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Solo 17 % familias servicio continuo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Severos problemas de calidad de agua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Pérdida grave de talento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V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Empresas hidro no competentes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7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6CCC8-4B67-46CB-98F5-1E5DA81A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6600" b="1" dirty="0">
                <a:solidFill>
                  <a:schemeClr val="bg1"/>
                </a:solidFill>
              </a:rPr>
              <a:t>La ruta del agua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0FB7C0-BB08-4F1A-9E11-305BD07D8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sz="4000" dirty="0">
                <a:solidFill>
                  <a:schemeClr val="bg1"/>
                </a:solidFill>
              </a:rPr>
              <a:t>Reconstrucción institucional</a:t>
            </a:r>
          </a:p>
          <a:p>
            <a:r>
              <a:rPr lang="es-VE" sz="4000" dirty="0">
                <a:solidFill>
                  <a:schemeClr val="bg1"/>
                </a:solidFill>
              </a:rPr>
              <a:t>Desarrollo de nuevo talento</a:t>
            </a:r>
          </a:p>
          <a:p>
            <a:r>
              <a:rPr lang="es-VE" sz="4000" dirty="0">
                <a:solidFill>
                  <a:schemeClr val="bg1"/>
                </a:solidFill>
              </a:rPr>
              <a:t>Rehabilitación física de los sistemas</a:t>
            </a:r>
          </a:p>
          <a:p>
            <a:r>
              <a:rPr lang="es-VE" sz="4000" dirty="0">
                <a:solidFill>
                  <a:schemeClr val="bg1"/>
                </a:solidFill>
              </a:rPr>
              <a:t>Rehabilitación comercial de los acueductos</a:t>
            </a:r>
          </a:p>
          <a:p>
            <a:r>
              <a:rPr lang="es-VE" sz="4000" dirty="0">
                <a:solidFill>
                  <a:schemeClr val="bg1"/>
                </a:solidFill>
              </a:rPr>
              <a:t>En tres años superar la emergencia</a:t>
            </a:r>
          </a:p>
          <a:p>
            <a:r>
              <a:rPr lang="es-VE" sz="4000" dirty="0">
                <a:solidFill>
                  <a:schemeClr val="bg1"/>
                </a:solidFill>
              </a:rPr>
              <a:t>Inversión de 1.500 millones US $.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Una imagen de un periódico&#10;&#10;Descripción generada automáticamente con confianza media">
            <a:extLst>
              <a:ext uri="{FF2B5EF4-FFF2-40B4-BE49-F238E27FC236}">
                <a16:creationId xmlns:a16="http://schemas.microsoft.com/office/drawing/2014/main" id="{A1AA05A8-A0C4-4257-8931-2335D4371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687513"/>
            <a:ext cx="3182938" cy="4367213"/>
          </a:xfrm>
          <a:prstGeom prst="rect">
            <a:avLst/>
          </a:prstGeom>
        </p:spPr>
      </p:pic>
      <p:pic>
        <p:nvPicPr>
          <p:cNvPr id="7" name="Imagen 6" descr="Foto en blanco y negro de 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FB41B7F1-B8E3-4C53-8096-D03E26199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1687513"/>
            <a:ext cx="2141538" cy="2879725"/>
          </a:xfrm>
          <a:prstGeom prst="rect">
            <a:avLst/>
          </a:prstGeom>
        </p:spPr>
      </p:pic>
      <p:pic>
        <p:nvPicPr>
          <p:cNvPr id="5" name="Marcador de contenido 4" descr="Foto en blanco y negro de un grupo de personas con traje formal&#10;&#10;Descripción generada automáticamente">
            <a:extLst>
              <a:ext uri="{FF2B5EF4-FFF2-40B4-BE49-F238E27FC236}">
                <a16:creationId xmlns:a16="http://schemas.microsoft.com/office/drawing/2014/main" id="{4C616314-DA74-4224-A877-F0222D3A7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4641850"/>
            <a:ext cx="2141538" cy="1414463"/>
          </a:xfrm>
        </p:spPr>
      </p:pic>
      <p:pic>
        <p:nvPicPr>
          <p:cNvPr id="9" name="Imagen 8" descr="Imagen en blanco y negro de un hombre con lentes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78DDABCB-936D-46F9-8D92-C1DFA9886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38" y="1687513"/>
            <a:ext cx="5432425" cy="43672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8B88118-85EF-42D5-A260-DB82647D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379828"/>
            <a:ext cx="11210925" cy="10084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6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Programa</a:t>
            </a:r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febrero</a:t>
            </a:r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1936</a:t>
            </a:r>
            <a:b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sz="36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proyecto</a:t>
            </a:r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republica</a:t>
            </a:r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civil</a:t>
            </a:r>
          </a:p>
        </p:txBody>
      </p:sp>
    </p:spTree>
    <p:extLst>
      <p:ext uri="{BB962C8B-B14F-4D97-AF65-F5344CB8AC3E}">
        <p14:creationId xmlns:p14="http://schemas.microsoft.com/office/powerpoint/2010/main" val="97429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D4577D-ACA5-49EF-9F86-4B89C6E6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El INOS 1943</a:t>
            </a:r>
          </a:p>
        </p:txBody>
      </p:sp>
      <p:pic>
        <p:nvPicPr>
          <p:cNvPr id="11" name="Imagen 10" descr="Moneda de color plateado&#10;&#10;Descripción generada automáticamente con confianza media">
            <a:extLst>
              <a:ext uri="{FF2B5EF4-FFF2-40B4-BE49-F238E27FC236}">
                <a16:creationId xmlns:a16="http://schemas.microsoft.com/office/drawing/2014/main" id="{DC514555-70E6-4ACE-86A6-396B099B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5" name="Marcador de contenido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A5C5CC2-AD5C-45CF-BF4E-5B3E6834C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616544"/>
            <a:ext cx="3433324" cy="338001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E20F3D95-AF0B-40EE-8025-DDF013F83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60" y="330045"/>
            <a:ext cx="2628446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78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865E73-D49C-432C-B4FC-372D417C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Infraestructura sanitaria excepcional</a:t>
            </a:r>
          </a:p>
        </p:txBody>
      </p:sp>
      <p:pic>
        <p:nvPicPr>
          <p:cNvPr id="13" name="Imagen 12" descr="Imagen que contiene exterior, pasto, tren, coche&#10;&#10;Descripción generada automáticamente">
            <a:extLst>
              <a:ext uri="{FF2B5EF4-FFF2-40B4-BE49-F238E27FC236}">
                <a16:creationId xmlns:a16="http://schemas.microsoft.com/office/drawing/2014/main" id="{81E24FE2-5C2A-45E7-BF9F-33670D346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r="12912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Imagen 8" descr="Imagen que contiene interior, tabla, cocina, área&#10;&#10;Descripción generada automáticamente">
            <a:extLst>
              <a:ext uri="{FF2B5EF4-FFF2-40B4-BE49-F238E27FC236}">
                <a16:creationId xmlns:a16="http://schemas.microsoft.com/office/drawing/2014/main" id="{AE20E6D5-76EA-433F-BC19-81E24A5CC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723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Imagen 10" descr="Hidrante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085AB3A0-0463-4DC4-A2E1-B97EA7B89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7" r="1" b="1059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Imagen 6" descr="Imagen que contiene verde, azul, parado, grande&#10;&#10;Descripción generada automáticamente">
            <a:extLst>
              <a:ext uri="{FF2B5EF4-FFF2-40B4-BE49-F238E27FC236}">
                <a16:creationId xmlns:a16="http://schemas.microsoft.com/office/drawing/2014/main" id="{9F38DACF-14C9-49D8-9525-5636CF20F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r="4956" b="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5" name="Marcador de contenido 4" descr="Un puente sobre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40826F5-E962-449B-895D-217DB0158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490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9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733707-BE01-4C1D-9973-ED02EB03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Infraestructura sanitaria excepcional</a:t>
            </a:r>
          </a:p>
        </p:txBody>
      </p:sp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7BAA8DF5-1746-4B2A-AE1E-D19B04906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62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20676312-B4C3-4739-854C-81196ECC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4590" b="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Imagen 6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5EFB52A8-CF61-4F80-913C-CDC5AF6E4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r="2" b="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4F8418A2-353D-4FA2-B848-8F12532A6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9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D2E1-9885-46AD-9E1D-371AA8FB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6600" b="1" dirty="0">
                <a:solidFill>
                  <a:schemeClr val="bg1"/>
                </a:solidFill>
              </a:rPr>
              <a:t>Intensiva en Capital </a:t>
            </a:r>
            <a:r>
              <a:rPr lang="es-VE" sz="2000" b="1" dirty="0">
                <a:solidFill>
                  <a:schemeClr val="bg1"/>
                </a:solidFill>
              </a:rPr>
              <a:t>caso VENEZUELA</a:t>
            </a:r>
            <a:endParaRPr lang="es-VE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27DC8-2167-469A-A6A8-4E2013994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es-VE" sz="5200" dirty="0">
                <a:solidFill>
                  <a:schemeClr val="bg1"/>
                </a:solidFill>
              </a:rPr>
              <a:t> Activos: 600 $/habitante servido</a:t>
            </a:r>
          </a:p>
          <a:p>
            <a:pPr algn="r"/>
            <a:r>
              <a:rPr lang="es-VE" sz="5200" dirty="0">
                <a:solidFill>
                  <a:schemeClr val="bg1"/>
                </a:solidFill>
              </a:rPr>
              <a:t>Capacidad de Producción: 3.700 </a:t>
            </a:r>
            <a:r>
              <a:rPr lang="es-VE" sz="4800" dirty="0">
                <a:solidFill>
                  <a:schemeClr val="bg1"/>
                </a:solidFill>
              </a:rPr>
              <a:t>Hm</a:t>
            </a:r>
            <a:r>
              <a:rPr lang="es-VE" sz="3600" dirty="0">
                <a:solidFill>
                  <a:schemeClr val="bg1"/>
                </a:solidFill>
              </a:rPr>
              <a:t>3/año</a:t>
            </a:r>
            <a:endParaRPr lang="es-VE" sz="3900" dirty="0">
              <a:solidFill>
                <a:schemeClr val="bg1"/>
              </a:solidFill>
            </a:endParaRPr>
          </a:p>
          <a:p>
            <a:pPr algn="r"/>
            <a:r>
              <a:rPr lang="es-VE" sz="5200" dirty="0">
                <a:solidFill>
                  <a:schemeClr val="bg1"/>
                </a:solidFill>
              </a:rPr>
              <a:t> Todas las ciudades del país</a:t>
            </a:r>
          </a:p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51054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D2E1-9885-46AD-9E1D-371AA8FB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6600" b="1" dirty="0">
                <a:solidFill>
                  <a:schemeClr val="bg1"/>
                </a:solidFill>
              </a:rPr>
              <a:t>Intensiva en Capital </a:t>
            </a:r>
            <a:r>
              <a:rPr lang="es-VE" sz="2000" b="1" dirty="0">
                <a:solidFill>
                  <a:schemeClr val="bg1"/>
                </a:solidFill>
              </a:rPr>
              <a:t>caso CARACAS</a:t>
            </a:r>
            <a:endParaRPr lang="es-VE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27DC8-2167-469A-A6A8-4E2013994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es-VE" sz="5400" dirty="0">
                <a:solidFill>
                  <a:schemeClr val="bg1"/>
                </a:solidFill>
              </a:rPr>
              <a:t> Fuentes: 9 %</a:t>
            </a:r>
          </a:p>
          <a:p>
            <a:pPr algn="r"/>
            <a:r>
              <a:rPr lang="es-VE" sz="5400" dirty="0">
                <a:solidFill>
                  <a:schemeClr val="bg1"/>
                </a:solidFill>
              </a:rPr>
              <a:t> Bombeo Mayor. 16 %</a:t>
            </a:r>
          </a:p>
          <a:p>
            <a:pPr algn="r"/>
            <a:r>
              <a:rPr lang="es-VE" sz="5400" dirty="0">
                <a:solidFill>
                  <a:schemeClr val="bg1"/>
                </a:solidFill>
              </a:rPr>
              <a:t> Aducciones: 21 %</a:t>
            </a:r>
          </a:p>
          <a:p>
            <a:pPr algn="r"/>
            <a:r>
              <a:rPr lang="es-VE" sz="5400" dirty="0">
                <a:solidFill>
                  <a:schemeClr val="bg1"/>
                </a:solidFill>
              </a:rPr>
              <a:t> Plantas de Agua Potable: 5 %</a:t>
            </a:r>
          </a:p>
          <a:p>
            <a:pPr algn="r"/>
            <a:r>
              <a:rPr lang="es-VE" sz="5400" dirty="0">
                <a:solidFill>
                  <a:schemeClr val="bg1"/>
                </a:solidFill>
              </a:rPr>
              <a:t> Red de Distribución: 33 %</a:t>
            </a:r>
          </a:p>
          <a:p>
            <a:pPr algn="r"/>
            <a:r>
              <a:rPr lang="es-VE" sz="5400" dirty="0">
                <a:solidFill>
                  <a:schemeClr val="bg1"/>
                </a:solidFill>
              </a:rPr>
              <a:t> Red de cloacas: 17 %</a:t>
            </a:r>
          </a:p>
        </p:txBody>
      </p:sp>
    </p:spTree>
    <p:extLst>
      <p:ext uri="{BB962C8B-B14F-4D97-AF65-F5344CB8AC3E}">
        <p14:creationId xmlns:p14="http://schemas.microsoft.com/office/powerpoint/2010/main" val="288800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es-VE"/>
              <a:t>Al final del XX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56D12371-34C5-47B0-BE1D-8384553F3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215B64-C701-4F39-BFA1-962D9B61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6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56FAB98D-0A7C-4AFB-BCE9-4673A0784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7" r="23399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E5E601F4-9A08-4AD6-ABD0-003C68FA09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r="12122" b="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anchor="t">
            <a:normAutofit/>
          </a:bodyPr>
          <a:lstStyle/>
          <a:p>
            <a:r>
              <a:rPr lang="es-VE" sz="1800" dirty="0"/>
              <a:t>Empresas clase Mundial: EDELCA, EDC, Metro de Caracas.</a:t>
            </a:r>
          </a:p>
          <a:p>
            <a:r>
              <a:rPr lang="es-VE" sz="1800" dirty="0"/>
              <a:t>Otras en ruta a Excelencia Hidrocapital, CANTV</a:t>
            </a:r>
          </a:p>
          <a:p>
            <a:r>
              <a:rPr lang="es-VE" sz="1800" dirty="0"/>
              <a:t>Profesionalizar, Gobierno Corporativo, Descentralización.</a:t>
            </a:r>
          </a:p>
        </p:txBody>
      </p:sp>
    </p:spTree>
    <p:extLst>
      <p:ext uri="{BB962C8B-B14F-4D97-AF65-F5344CB8AC3E}">
        <p14:creationId xmlns:p14="http://schemas.microsoft.com/office/powerpoint/2010/main" val="1998363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08A0CC-78F4-4930-8D33-2AB3A801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Colonización de empresas de servicio</a:t>
            </a:r>
          </a:p>
        </p:txBody>
      </p:sp>
      <p:pic>
        <p:nvPicPr>
          <p:cNvPr id="9" name="Imagen 8" descr="Una persona con un micrófono en la mano&#10;&#10;Descripción generada automáticamente con confianza baja">
            <a:extLst>
              <a:ext uri="{FF2B5EF4-FFF2-40B4-BE49-F238E27FC236}">
                <a16:creationId xmlns:a16="http://schemas.microsoft.com/office/drawing/2014/main" id="{0C1A6215-63F3-486F-A0D3-CEFF771A45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3468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Marcador de contenido 4" descr="La cara de un hombre sonriendo&#10;&#10;Descripción generada automáticamente">
            <a:extLst>
              <a:ext uri="{FF2B5EF4-FFF2-40B4-BE49-F238E27FC236}">
                <a16:creationId xmlns:a16="http://schemas.microsoft.com/office/drawing/2014/main" id="{528856F0-AF01-4613-8D64-95BC853F8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4" r="1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Imagen 6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036043B5-DECD-455E-88CF-0E84D0B74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" r="-1" b="3899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C54C7FC-5095-4EB1-8CCB-340764E15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12176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77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unión Coordinación Agua y Saneamiento VA v2" id="{F4C28737-9844-7843-B12E-E23D4D26AD45}" vid="{6B8A367F-639F-7D4B-93D8-FABA13888C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250</Words>
  <Application>Microsoft Office PowerPoint</Application>
  <PresentationFormat>Panorámica</PresentationFormat>
  <Paragraphs>42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Office Theme</vt:lpstr>
      <vt:lpstr>Infraestructura y servicio de agua potable</vt:lpstr>
      <vt:lpstr>Programa de febrero 1936 un proyecto de republica civil</vt:lpstr>
      <vt:lpstr>El INOS 1943</vt:lpstr>
      <vt:lpstr>Infraestructura sanitaria excepcional</vt:lpstr>
      <vt:lpstr>Infraestructura sanitaria excepcional</vt:lpstr>
      <vt:lpstr>Intensiva en Capital caso VENEZUELA</vt:lpstr>
      <vt:lpstr>Intensiva en Capital caso CARACAS</vt:lpstr>
      <vt:lpstr>Al final del XX</vt:lpstr>
      <vt:lpstr>Colonización de empresas de servicio</vt:lpstr>
      <vt:lpstr>Colonización empresas de servicios</vt:lpstr>
      <vt:lpstr>Y el petróleo subió y subió 2004 - 2014 </vt:lpstr>
      <vt:lpstr>Situación actual</vt:lpstr>
      <vt:lpstr>La ruta del agua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Infraestructura y servicio de agua potable</dc:title>
  <dc:creator>Jose Maria de Viana</dc:creator>
  <cp:lastModifiedBy>Jose Maria de Viana</cp:lastModifiedBy>
  <cp:revision>5</cp:revision>
  <dcterms:created xsi:type="dcterms:W3CDTF">2022-02-02T17:03:00Z</dcterms:created>
  <dcterms:modified xsi:type="dcterms:W3CDTF">2022-02-22T00:29:36Z</dcterms:modified>
</cp:coreProperties>
</file>