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89" r:id="rId11"/>
    <p:sldId id="271" r:id="rId12"/>
    <p:sldId id="268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69" r:id="rId22"/>
    <p:sldId id="270" r:id="rId23"/>
    <p:sldId id="280" r:id="rId24"/>
    <p:sldId id="281" r:id="rId25"/>
    <p:sldId id="292" r:id="rId26"/>
    <p:sldId id="293" r:id="rId27"/>
    <p:sldId id="291" r:id="rId28"/>
    <p:sldId id="294" r:id="rId29"/>
    <p:sldId id="295" r:id="rId30"/>
    <p:sldId id="296" r:id="rId31"/>
    <p:sldId id="282" r:id="rId32"/>
    <p:sldId id="283" r:id="rId33"/>
    <p:sldId id="284" r:id="rId34"/>
    <p:sldId id="285" r:id="rId35"/>
    <p:sldId id="286" r:id="rId36"/>
    <p:sldId id="287" r:id="rId37"/>
    <p:sldId id="290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wnloads\crecimiento%20economicomund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000">
                <a:latin typeface="Arial Black" panose="020B0A04020102020204" pitchFamily="34" charset="0"/>
              </a:rPr>
              <a:t>Crecimiento económico mundial (1960-2022)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Variación anual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'[crecimiento economicomundia.xlsx]Hoja1'!$D$7:$BM$7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'[crecimiento economicomundia.xlsx]Hoja1'!$D$8:$BM$8</c:f>
              <c:numCache>
                <c:formatCode>General</c:formatCode>
                <c:ptCount val="62"/>
                <c:pt idx="0">
                  <c:v>3.7911019327036826</c:v>
                </c:pt>
                <c:pt idx="1">
                  <c:v>5.3147402673516799</c:v>
                </c:pt>
                <c:pt idx="2">
                  <c:v>5.1902635970671582</c:v>
                </c:pt>
                <c:pt idx="3">
                  <c:v>6.5621069659969447</c:v>
                </c:pt>
                <c:pt idx="4">
                  <c:v>5.5551021990904559</c:v>
                </c:pt>
                <c:pt idx="5">
                  <c:v>5.7110683496209456</c:v>
                </c:pt>
                <c:pt idx="6">
                  <c:v>4.1556764088483495</c:v>
                </c:pt>
                <c:pt idx="7">
                  <c:v>5.9496917001903586</c:v>
                </c:pt>
                <c:pt idx="8">
                  <c:v>5.8108363193969108</c:v>
                </c:pt>
                <c:pt idx="9">
                  <c:v>3.789261891962298</c:v>
                </c:pt>
                <c:pt idx="10">
                  <c:v>4.2761594432255956</c:v>
                </c:pt>
                <c:pt idx="11">
                  <c:v>5.6203046832050907</c:v>
                </c:pt>
                <c:pt idx="12">
                  <c:v>6.4087992985470814</c:v>
                </c:pt>
                <c:pt idx="13">
                  <c:v>1.8098845594288804</c:v>
                </c:pt>
                <c:pt idx="14">
                  <c:v>0.6463026146893045</c:v>
                </c:pt>
                <c:pt idx="15">
                  <c:v>5.3078735740629091</c:v>
                </c:pt>
                <c:pt idx="16">
                  <c:v>4.1030936560679105</c:v>
                </c:pt>
                <c:pt idx="17">
                  <c:v>4.1439408256302519</c:v>
                </c:pt>
                <c:pt idx="18">
                  <c:v>4.1870420163496078</c:v>
                </c:pt>
                <c:pt idx="19">
                  <c:v>1.8904203461942615</c:v>
                </c:pt>
                <c:pt idx="20">
                  <c:v>1.9718997470837676</c:v>
                </c:pt>
                <c:pt idx="21">
                  <c:v>0.29976232741388742</c:v>
                </c:pt>
                <c:pt idx="22">
                  <c:v>2.6038524826803529</c:v>
                </c:pt>
                <c:pt idx="23">
                  <c:v>4.7115619623379672</c:v>
                </c:pt>
                <c:pt idx="24">
                  <c:v>3.7179192220113046</c:v>
                </c:pt>
                <c:pt idx="25">
                  <c:v>3.3772685285660629</c:v>
                </c:pt>
                <c:pt idx="26">
                  <c:v>3.7439796971251273</c:v>
                </c:pt>
                <c:pt idx="27">
                  <c:v>4.6258891946752092</c:v>
                </c:pt>
                <c:pt idx="28">
                  <c:v>3.7103460033693527</c:v>
                </c:pt>
                <c:pt idx="29">
                  <c:v>2.8072345908847471</c:v>
                </c:pt>
                <c:pt idx="30">
                  <c:v>1.3757281216171435</c:v>
                </c:pt>
                <c:pt idx="31">
                  <c:v>2.0478287997120792</c:v>
                </c:pt>
                <c:pt idx="32">
                  <c:v>1.8439120382985836</c:v>
                </c:pt>
                <c:pt idx="33">
                  <c:v>3.3260827543631417</c:v>
                </c:pt>
                <c:pt idx="34">
                  <c:v>3.0792632187625064</c:v>
                </c:pt>
                <c:pt idx="35">
                  <c:v>3.5765062543638488</c:v>
                </c:pt>
                <c:pt idx="36">
                  <c:v>3.9210300716695912</c:v>
                </c:pt>
                <c:pt idx="37">
                  <c:v>2.8568344371402925</c:v>
                </c:pt>
                <c:pt idx="38">
                  <c:v>3.5552466752477581</c:v>
                </c:pt>
                <c:pt idx="39">
                  <c:v>4.5299791860559955</c:v>
                </c:pt>
                <c:pt idx="40">
                  <c:v>2.025441099763611</c:v>
                </c:pt>
                <c:pt idx="41">
                  <c:v>2.299165993263983</c:v>
                </c:pt>
                <c:pt idx="42">
                  <c:v>3.1054889585064416</c:v>
                </c:pt>
                <c:pt idx="43">
                  <c:v>4.4713741667430194</c:v>
                </c:pt>
                <c:pt idx="44">
                  <c:v>4.0065356916534105</c:v>
                </c:pt>
                <c:pt idx="45">
                  <c:v>4.4400839532584371</c:v>
                </c:pt>
                <c:pt idx="46">
                  <c:v>4.3759558467005197</c:v>
                </c:pt>
                <c:pt idx="47">
                  <c:v>2.0639057858119689</c:v>
                </c:pt>
                <c:pt idx="48">
                  <c:v>-1.3649194203978965</c:v>
                </c:pt>
                <c:pt idx="49">
                  <c:v>4.5277944839516815</c:v>
                </c:pt>
                <c:pt idx="50">
                  <c:v>3.3171708369769566</c:v>
                </c:pt>
                <c:pt idx="51">
                  <c:v>2.697821578397638</c:v>
                </c:pt>
                <c:pt idx="52">
                  <c:v>2.7997734523617055</c:v>
                </c:pt>
                <c:pt idx="53">
                  <c:v>3.066935474001383</c:v>
                </c:pt>
                <c:pt idx="54">
                  <c:v>3.0697934441805046</c:v>
                </c:pt>
                <c:pt idx="55">
                  <c:v>2.7859857369937089</c:v>
                </c:pt>
                <c:pt idx="56">
                  <c:v>3.3961826519873601</c:v>
                </c:pt>
                <c:pt idx="57">
                  <c:v>3.2769793662659628</c:v>
                </c:pt>
                <c:pt idx="58">
                  <c:v>2.5903761748778464</c:v>
                </c:pt>
                <c:pt idx="59">
                  <c:v>-3.0656368452857525</c:v>
                </c:pt>
                <c:pt idx="60">
                  <c:v>6.2021647402299882</c:v>
                </c:pt>
                <c:pt idx="61">
                  <c:v>3.0869282542135039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74-4803-9097-DE0025A2EFC8}"/>
            </c:ext>
          </c:extLst>
        </c:ser>
        <c:ser>
          <c:idx val="1"/>
          <c:order val="1"/>
          <c:tx>
            <c:v>Promedio por década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5.1283819252323219E-2"/>
                  <c:y val="0.115485596127223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4-4803-9097-DE0025A2EFC8}"/>
                </c:ext>
              </c:extLst>
            </c:dLbl>
            <c:dLbl>
              <c:idx val="57"/>
              <c:layout>
                <c:manualLayout>
                  <c:x val="-3.1463999432503512E-2"/>
                  <c:y val="4.8993889266094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74-4803-9097-DE0025A2E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'[crecimiento economicomundia.xlsx]Hoja1'!$D$7:$BM$7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'[crecimiento economicomundia.xlsx]Hoja1'!$D$9:$BM$9</c:f>
              <c:numCache>
                <c:formatCode>General</c:formatCode>
                <c:ptCount val="62"/>
                <c:pt idx="0">
                  <c:v>5.18</c:v>
                </c:pt>
                <c:pt idx="1">
                  <c:v>5.18</c:v>
                </c:pt>
                <c:pt idx="2">
                  <c:v>5.18</c:v>
                </c:pt>
                <c:pt idx="3">
                  <c:v>5.18</c:v>
                </c:pt>
                <c:pt idx="4">
                  <c:v>5.18</c:v>
                </c:pt>
                <c:pt idx="5">
                  <c:v>5.18</c:v>
                </c:pt>
                <c:pt idx="6">
                  <c:v>5.18</c:v>
                </c:pt>
                <c:pt idx="7">
                  <c:v>5.18</c:v>
                </c:pt>
                <c:pt idx="8">
                  <c:v>5.18</c:v>
                </c:pt>
                <c:pt idx="9">
                  <c:v>5.18</c:v>
                </c:pt>
                <c:pt idx="10">
                  <c:v>3.8299999999999996</c:v>
                </c:pt>
                <c:pt idx="11">
                  <c:v>3.8299999999999996</c:v>
                </c:pt>
                <c:pt idx="12">
                  <c:v>3.8299999999999996</c:v>
                </c:pt>
                <c:pt idx="13">
                  <c:v>3.8299999999999996</c:v>
                </c:pt>
                <c:pt idx="14">
                  <c:v>3.8299999999999996</c:v>
                </c:pt>
                <c:pt idx="15">
                  <c:v>3.8299999999999996</c:v>
                </c:pt>
                <c:pt idx="16">
                  <c:v>3.8299999999999996</c:v>
                </c:pt>
                <c:pt idx="17">
                  <c:v>3.8299999999999996</c:v>
                </c:pt>
                <c:pt idx="18">
                  <c:v>3.8299999999999996</c:v>
                </c:pt>
                <c:pt idx="19">
                  <c:v>3.8299999999999996</c:v>
                </c:pt>
                <c:pt idx="20">
                  <c:v>3.15</c:v>
                </c:pt>
                <c:pt idx="21">
                  <c:v>3.15</c:v>
                </c:pt>
                <c:pt idx="22">
                  <c:v>3.15</c:v>
                </c:pt>
                <c:pt idx="23">
                  <c:v>3.15</c:v>
                </c:pt>
                <c:pt idx="24">
                  <c:v>3.15</c:v>
                </c:pt>
                <c:pt idx="25">
                  <c:v>3.15</c:v>
                </c:pt>
                <c:pt idx="26">
                  <c:v>3.15</c:v>
                </c:pt>
                <c:pt idx="27">
                  <c:v>3.15</c:v>
                </c:pt>
                <c:pt idx="28">
                  <c:v>3.15</c:v>
                </c:pt>
                <c:pt idx="29">
                  <c:v>3.15</c:v>
                </c:pt>
                <c:pt idx="30">
                  <c:v>3.01</c:v>
                </c:pt>
                <c:pt idx="31">
                  <c:v>3.01</c:v>
                </c:pt>
                <c:pt idx="32">
                  <c:v>3.01</c:v>
                </c:pt>
                <c:pt idx="33">
                  <c:v>3.01</c:v>
                </c:pt>
                <c:pt idx="34">
                  <c:v>3.01</c:v>
                </c:pt>
                <c:pt idx="35">
                  <c:v>3.01</c:v>
                </c:pt>
                <c:pt idx="36">
                  <c:v>3.01</c:v>
                </c:pt>
                <c:pt idx="37">
                  <c:v>3.01</c:v>
                </c:pt>
                <c:pt idx="38">
                  <c:v>3.01</c:v>
                </c:pt>
                <c:pt idx="39">
                  <c:v>3.01</c:v>
                </c:pt>
                <c:pt idx="40">
                  <c:v>2.9899999999999998</c:v>
                </c:pt>
                <c:pt idx="41">
                  <c:v>2.9899999999999998</c:v>
                </c:pt>
                <c:pt idx="42">
                  <c:v>2.9899999999999998</c:v>
                </c:pt>
                <c:pt idx="43">
                  <c:v>2.9899999999999998</c:v>
                </c:pt>
                <c:pt idx="44">
                  <c:v>2.9899999999999998</c:v>
                </c:pt>
                <c:pt idx="45">
                  <c:v>2.9899999999999998</c:v>
                </c:pt>
                <c:pt idx="46">
                  <c:v>2.9899999999999998</c:v>
                </c:pt>
                <c:pt idx="47">
                  <c:v>2.9899999999999998</c:v>
                </c:pt>
                <c:pt idx="48">
                  <c:v>2.9899999999999998</c:v>
                </c:pt>
                <c:pt idx="49">
                  <c:v>2.9899999999999998</c:v>
                </c:pt>
                <c:pt idx="50">
                  <c:v>2.7600000000000002</c:v>
                </c:pt>
                <c:pt idx="51">
                  <c:v>2.7600000000000002</c:v>
                </c:pt>
                <c:pt idx="52">
                  <c:v>2.7600000000000002</c:v>
                </c:pt>
                <c:pt idx="53">
                  <c:v>2.7600000000000002</c:v>
                </c:pt>
                <c:pt idx="54">
                  <c:v>2.7600000000000002</c:v>
                </c:pt>
                <c:pt idx="55">
                  <c:v>2.7600000000000002</c:v>
                </c:pt>
                <c:pt idx="56">
                  <c:v>2.7600000000000002</c:v>
                </c:pt>
                <c:pt idx="57">
                  <c:v>2.7600000000000002</c:v>
                </c:pt>
                <c:pt idx="58">
                  <c:v>2.7600000000000002</c:v>
                </c:pt>
                <c:pt idx="59">
                  <c:v>2.7600000000000002</c:v>
                </c:pt>
                <c:pt idx="60">
                  <c:v>2.7600000000000002</c:v>
                </c:pt>
                <c:pt idx="61">
                  <c:v>2.7600000000000002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74-4803-9097-DE0025A2E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575872"/>
        <c:axId val="74577408"/>
      </c:lineChart>
      <c:catAx>
        <c:axId val="745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7408"/>
        <c:crosses val="autoZero"/>
        <c:auto val="1"/>
        <c:lblAlgn val="ctr"/>
        <c:lblOffset val="100"/>
        <c:noMultiLvlLbl val="0"/>
      </c:catAx>
      <c:valAx>
        <c:axId val="7457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4-4F4F-A47D-0473D9A1A04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E4-4F4F-A47D-0473D9A1A045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4-4F4F-A47D-0473D9A1A045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E4-4F4F-A47D-0473D9A1A045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E4-4F4F-A47D-0473D9A1A045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E4-4F4F-A47D-0473D9A1A045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DE4-4F4F-A47D-0473D9A1A045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DE4-4F4F-A47D-0473D9A1A045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DE4-4F4F-A47D-0473D9A1A045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DE4-4F4F-A47D-0473D9A1A045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DE4-4F4F-A47D-0473D9A1A045}"/>
              </c:ext>
            </c:extLst>
          </c:dPt>
          <c:dPt>
            <c:idx val="2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DE4-4F4F-A47D-0473D9A1A045}"/>
              </c:ext>
            </c:extLst>
          </c:dPt>
          <c:dLbls>
            <c:dLbl>
              <c:idx val="12"/>
              <c:layout>
                <c:manualLayout>
                  <c:x val="1.4391446902472299E-3"/>
                  <c:y val="-1.628989191134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DE4-4F4F-A47D-0473D9A1A04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og"/>
            <c:dispRSqr val="1"/>
            <c:dispEq val="1"/>
            <c:trendlineLbl>
              <c:layout>
                <c:manualLayout>
                  <c:x val="-0.32789087524776445"/>
                  <c:y val="6.5231889763779513E-2"/>
                </c:manualLayout>
              </c:layout>
              <c:numFmt formatCode="General" sourceLinked="0"/>
            </c:trendlineLbl>
          </c:trendline>
          <c:cat>
            <c:strRef>
              <c:f>GRÁFICOS!$A$2:$A$27</c:f>
              <c:strCache>
                <c:ptCount val="26"/>
                <c:pt idx="0">
                  <c:v>1998/1997</c:v>
                </c:pt>
                <c:pt idx="1">
                  <c:v>1999/1998</c:v>
                </c:pt>
                <c:pt idx="2">
                  <c:v>2000 </c:v>
                </c:pt>
                <c:pt idx="3">
                  <c:v>2001 </c:v>
                </c:pt>
                <c:pt idx="4">
                  <c:v>2002 </c:v>
                </c:pt>
                <c:pt idx="5">
                  <c:v>2003 </c:v>
                </c:pt>
                <c:pt idx="6">
                  <c:v>2004 </c:v>
                </c:pt>
                <c:pt idx="7">
                  <c:v>2005 </c:v>
                </c:pt>
                <c:pt idx="8">
                  <c:v>2006 </c:v>
                </c:pt>
                <c:pt idx="9">
                  <c:v>2007 </c:v>
                </c:pt>
                <c:pt idx="10">
                  <c:v>2008 </c:v>
                </c:pt>
                <c:pt idx="11">
                  <c:v>2009 </c:v>
                </c:pt>
                <c:pt idx="12">
                  <c:v>2010 </c:v>
                </c:pt>
                <c:pt idx="13">
                  <c:v>2011 </c:v>
                </c:pt>
                <c:pt idx="14">
                  <c:v>2012 </c:v>
                </c:pt>
                <c:pt idx="15">
                  <c:v>2013 </c:v>
                </c:pt>
                <c:pt idx="16">
                  <c:v>2014 </c:v>
                </c:pt>
                <c:pt idx="17">
                  <c:v>2015 </c:v>
                </c:pt>
                <c:pt idx="18">
                  <c:v>2016 </c:v>
                </c:pt>
                <c:pt idx="19">
                  <c:v>2017 </c:v>
                </c:pt>
                <c:pt idx="20">
                  <c:v>2018 </c:v>
                </c:pt>
                <c:pt idx="21">
                  <c:v>2019 </c:v>
                </c:pt>
                <c:pt idx="22">
                  <c:v>2020 </c:v>
                </c:pt>
                <c:pt idx="23">
                  <c:v>2021 </c:v>
                </c:pt>
                <c:pt idx="24">
                  <c:v>2022 </c:v>
                </c:pt>
                <c:pt idx="25">
                  <c:v>2023 </c:v>
                </c:pt>
              </c:strCache>
            </c:strRef>
          </c:cat>
          <c:val>
            <c:numRef>
              <c:f>GRÁFICOS!$B$2:$B$27</c:f>
              <c:numCache>
                <c:formatCode>0.0%</c:formatCode>
                <c:ptCount val="26"/>
                <c:pt idx="0">
                  <c:v>2.9405516051954806E-3</c:v>
                </c:pt>
                <c:pt idx="1">
                  <c:v>-5.9704581464100105E-2</c:v>
                </c:pt>
                <c:pt idx="2">
                  <c:v>3.686944166876828E-2</c:v>
                </c:pt>
                <c:pt idx="3">
                  <c:v>3.3942361077907039E-2</c:v>
                </c:pt>
                <c:pt idx="4">
                  <c:v>-8.8556473528677973E-2</c:v>
                </c:pt>
                <c:pt idx="5">
                  <c:v>-7.7553000495988164E-2</c:v>
                </c:pt>
                <c:pt idx="6">
                  <c:v>0.18286486081073605</c:v>
                </c:pt>
                <c:pt idx="7">
                  <c:v>0.10318026287397175</c:v>
                </c:pt>
                <c:pt idx="8">
                  <c:v>9.8721491085103738E-2</c:v>
                </c:pt>
                <c:pt idx="9">
                  <c:v>8.7535788078585183E-2</c:v>
                </c:pt>
                <c:pt idx="10">
                  <c:v>5.2778541239878227E-2</c:v>
                </c:pt>
                <c:pt idx="11">
                  <c:v>-3.2023026574900235E-2</c:v>
                </c:pt>
                <c:pt idx="12">
                  <c:v>-1.4887912507834781E-2</c:v>
                </c:pt>
                <c:pt idx="13">
                  <c:v>4.1764253592392754E-2</c:v>
                </c:pt>
                <c:pt idx="14">
                  <c:v>5.6259569750864373E-2</c:v>
                </c:pt>
                <c:pt idx="15">
                  <c:v>1.3430940360747316E-2</c:v>
                </c:pt>
                <c:pt idx="16">
                  <c:v>-3.8943864745065893E-2</c:v>
                </c:pt>
                <c:pt idx="17">
                  <c:v>-6.2213710267120366E-2</c:v>
                </c:pt>
                <c:pt idx="18">
                  <c:v>-0.17040334599654688</c:v>
                </c:pt>
                <c:pt idx="19">
                  <c:v>-0.1567140887200042</c:v>
                </c:pt>
                <c:pt idx="20">
                  <c:v>-0.19621452588159541</c:v>
                </c:pt>
                <c:pt idx="21">
                  <c:v>-0.255</c:v>
                </c:pt>
                <c:pt idx="22">
                  <c:v>-0.30000000000000004</c:v>
                </c:pt>
                <c:pt idx="23" formatCode="0.00%">
                  <c:v>6.8000000000000019E-2</c:v>
                </c:pt>
                <c:pt idx="24" formatCode="0.00%">
                  <c:v>0.13300000000000001</c:v>
                </c:pt>
                <c:pt idx="25">
                  <c:v>1.0000000000000002E-2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DE4-4F4F-A47D-0473D9A1A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5536"/>
        <c:axId val="40947072"/>
      </c:barChart>
      <c:catAx>
        <c:axId val="409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40947072"/>
        <c:crosses val="autoZero"/>
        <c:auto val="1"/>
        <c:lblAlgn val="ctr"/>
        <c:lblOffset val="100"/>
        <c:noMultiLvlLbl val="0"/>
      </c:catAx>
      <c:valAx>
        <c:axId val="409470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5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3960111454766031E-2"/>
                  <c:y val="-1.400174966745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9A-471A-9457-07A789BF39EE}"/>
                </c:ext>
              </c:extLst>
            </c:dLbl>
            <c:dLbl>
              <c:idx val="2"/>
              <c:layout>
                <c:manualLayout>
                  <c:x val="0"/>
                  <c:y val="-3.5004374168646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9A-471A-9457-07A789BF39EE}"/>
                </c:ext>
              </c:extLst>
            </c:dLbl>
            <c:dLbl>
              <c:idx val="3"/>
              <c:layout>
                <c:manualLayout>
                  <c:x val="0"/>
                  <c:y val="-4.550568641923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9A-471A-9457-07A789BF3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GRÁFICOS!$A$13:$A$17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GRÁFICOS!$E$13:$E$17</c:f>
              <c:numCache>
                <c:formatCode>0.00%</c:formatCode>
                <c:ptCount val="5"/>
                <c:pt idx="0">
                  <c:v>95.838341903909424</c:v>
                </c:pt>
                <c:pt idx="1">
                  <c:v>29.610037040529676</c:v>
                </c:pt>
                <c:pt idx="2">
                  <c:v>6.8687687729560771</c:v>
                </c:pt>
                <c:pt idx="3">
                  <c:v>2.339858152619783</c:v>
                </c:pt>
                <c:pt idx="4">
                  <c:v>1.942284686520336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9A-471A-9457-07A789BF3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95296"/>
        <c:axId val="42705280"/>
      </c:lineChart>
      <c:catAx>
        <c:axId val="426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280"/>
        <c:crosses val="autoZero"/>
        <c:auto val="1"/>
        <c:lblAlgn val="ctr"/>
        <c:lblOffset val="100"/>
        <c:noMultiLvlLbl val="0"/>
      </c:catAx>
      <c:valAx>
        <c:axId val="427052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5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DICIEMBRE Y ENERO</a:t>
            </a:r>
          </a:p>
        </c:rich>
      </c:tx>
      <c:layout>
        <c:manualLayout>
          <c:xMode val="edge"/>
          <c:yMode val="edge"/>
          <c:x val="6.329684792754417E-2"/>
          <c:y val="4.4525999030190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5-4FD4-81EB-E5D5531BE8E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5-4FD4-81EB-E5D5531BE8E5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C5-4FD4-81EB-E5D5531BE8E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C5-4FD4-81EB-E5D5531BE8E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C5-4FD4-81EB-E5D5531BE8E5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C5-4FD4-81EB-E5D5531BE8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GRÁFICOS!$P$2:$P$7</c:f>
              <c:strCache>
                <c:ptCount val="6"/>
                <c:pt idx="0">
                  <c:v>DIC 2021</c:v>
                </c:pt>
                <c:pt idx="1">
                  <c:v>ENE 2022</c:v>
                </c:pt>
                <c:pt idx="2">
                  <c:v>DIC 2022</c:v>
                </c:pt>
                <c:pt idx="3">
                  <c:v>ENE 2023</c:v>
                </c:pt>
                <c:pt idx="4">
                  <c:v>DIC 2023</c:v>
                </c:pt>
                <c:pt idx="5">
                  <c:v>ENERO 2024</c:v>
                </c:pt>
              </c:strCache>
            </c:strRef>
          </c:cat>
          <c:val>
            <c:numRef>
              <c:f>GRÁFICOS!$Q$2:$Q$7</c:f>
              <c:numCache>
                <c:formatCode>0.00%</c:formatCode>
                <c:ptCount val="6"/>
                <c:pt idx="0">
                  <c:v>7.5999999999999998E-2</c:v>
                </c:pt>
                <c:pt idx="1">
                  <c:v>6.7000000000000004E-2</c:v>
                </c:pt>
                <c:pt idx="2">
                  <c:v>0.35300000000000004</c:v>
                </c:pt>
                <c:pt idx="3">
                  <c:v>0.4210000000000001</c:v>
                </c:pt>
                <c:pt idx="4">
                  <c:v>3.9000000000000007E-2</c:v>
                </c:pt>
                <c:pt idx="5">
                  <c:v>4.5000000000000005E-2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C5-4FD4-81EB-E5D5531BE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69408"/>
        <c:axId val="39986304"/>
      </c:barChart>
      <c:catAx>
        <c:axId val="903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86304"/>
        <c:crosses val="autoZero"/>
        <c:auto val="1"/>
        <c:lblAlgn val="ctr"/>
        <c:lblOffset val="100"/>
        <c:noMultiLvlLbl val="0"/>
      </c:catAx>
      <c:valAx>
        <c:axId val="399863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9036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'TIPO DE CAMBIO OFICIAL'!$D$2</c:f>
              <c:strCache>
                <c:ptCount val="1"/>
                <c:pt idx="0">
                  <c:v>PROMEDIO MENSUAL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F-412E-9D0F-E558502B4F76}"/>
                </c:ext>
              </c:extLst>
            </c:dLbl>
            <c:dLbl>
              <c:idx val="10"/>
              <c:layout>
                <c:manualLayout>
                  <c:x val="-1.8509456246885433E-2"/>
                  <c:y val="-5.633251660219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F-412E-9D0F-E558502B4F76}"/>
                </c:ext>
              </c:extLst>
            </c:dLbl>
            <c:dLbl>
              <c:idx val="13"/>
              <c:layout>
                <c:manualLayout>
                  <c:x val="0"/>
                  <c:y val="2.816625830109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7F-412E-9D0F-E558502B4F76}"/>
                </c:ext>
              </c:extLst>
            </c:dLbl>
            <c:dLbl>
              <c:idx val="20"/>
              <c:layout>
                <c:manualLayout>
                  <c:x val="-9.9666302867844666E-3"/>
                  <c:y val="3.755501106813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F-412E-9D0F-E558502B4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 DE CAMBIO OFICIAL'!$A$10:$A$30</c:f>
              <c:numCache>
                <c:formatCode>mmm\-yy</c:formatCode>
                <c:ptCount val="21"/>
                <c:pt idx="0">
                  <c:v>44652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44835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  <c:pt idx="12">
                  <c:v>45017</c:v>
                </c:pt>
                <c:pt idx="13">
                  <c:v>45047</c:v>
                </c:pt>
                <c:pt idx="14">
                  <c:v>45078</c:v>
                </c:pt>
                <c:pt idx="15">
                  <c:v>45108</c:v>
                </c:pt>
                <c:pt idx="16">
                  <c:v>45139</c:v>
                </c:pt>
                <c:pt idx="17">
                  <c:v>45170</c:v>
                </c:pt>
                <c:pt idx="18">
                  <c:v>45200</c:v>
                </c:pt>
                <c:pt idx="19">
                  <c:v>45231</c:v>
                </c:pt>
                <c:pt idx="20">
                  <c:v>45261</c:v>
                </c:pt>
              </c:numCache>
            </c:numRef>
          </c:cat>
          <c:val>
            <c:numRef>
              <c:f>'TIPO DE CAMBIO OFICIAL'!$D$10:$D$30</c:f>
              <c:numCache>
                <c:formatCode>0.000</c:formatCode>
                <c:ptCount val="21"/>
                <c:pt idx="0">
                  <c:v>4.4300000000000006</c:v>
                </c:pt>
                <c:pt idx="1">
                  <c:v>4.7780000000000014</c:v>
                </c:pt>
                <c:pt idx="2">
                  <c:v>5.2989999999999995</c:v>
                </c:pt>
                <c:pt idx="3">
                  <c:v>5.6594999999999995</c:v>
                </c:pt>
                <c:pt idx="4">
                  <c:v>6.823999999999999</c:v>
                </c:pt>
                <c:pt idx="5">
                  <c:v>8.0375000000000014</c:v>
                </c:pt>
                <c:pt idx="6">
                  <c:v>8.3640000000000008</c:v>
                </c:pt>
                <c:pt idx="7">
                  <c:v>9.7725000000000026</c:v>
                </c:pt>
                <c:pt idx="8">
                  <c:v>14.178000000000001</c:v>
                </c:pt>
                <c:pt idx="9">
                  <c:v>19.755000000000003</c:v>
                </c:pt>
                <c:pt idx="10">
                  <c:v>24.866500000000002</c:v>
                </c:pt>
                <c:pt idx="11">
                  <c:v>24.424999999999994</c:v>
                </c:pt>
                <c:pt idx="12">
                  <c:v>24.627499999999994</c:v>
                </c:pt>
                <c:pt idx="13">
                  <c:v>25.454999999999995</c:v>
                </c:pt>
                <c:pt idx="14">
                  <c:v>27.057000000000006</c:v>
                </c:pt>
                <c:pt idx="15">
                  <c:v>28.762999999999991</c:v>
                </c:pt>
                <c:pt idx="16">
                  <c:v>31.004999999999999</c:v>
                </c:pt>
                <c:pt idx="17">
                  <c:v>33.449000000000005</c:v>
                </c:pt>
                <c:pt idx="18">
                  <c:v>34.773500000000006</c:v>
                </c:pt>
                <c:pt idx="19">
                  <c:v>35.56</c:v>
                </c:pt>
                <c:pt idx="20">
                  <c:v>35.721550000000008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7F-412E-9D0F-E558502B4F76}"/>
            </c:ext>
          </c:extLst>
        </c:ser>
        <c:ser>
          <c:idx val="1"/>
          <c:order val="1"/>
          <c:tx>
            <c:strRef>
              <c:f>'TIPO DE CAMBIO OFICIAL'!$K$2</c:f>
              <c:strCache>
                <c:ptCount val="1"/>
                <c:pt idx="0">
                  <c:v>PROMEDIO MENSUAL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3.98086100405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7F-412E-9D0F-E558502B4F76}"/>
                </c:ext>
              </c:extLst>
            </c:dLbl>
            <c:dLbl>
              <c:idx val="20"/>
              <c:layout>
                <c:manualLayout>
                  <c:x val="-3.6355035548139833E-2"/>
                  <c:y val="-3.368420849584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7F-412E-9D0F-E558502B4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'TIPO DE CAMBIO OFICIAL'!$K$10:$K$30</c:f>
              <c:numCache>
                <c:formatCode>0.00</c:formatCode>
                <c:ptCount val="21"/>
                <c:pt idx="0">
                  <c:v>4.6949999999999994</c:v>
                </c:pt>
                <c:pt idx="1">
                  <c:v>5.08</c:v>
                </c:pt>
                <c:pt idx="2">
                  <c:v>5.5549999999999988</c:v>
                </c:pt>
                <c:pt idx="3">
                  <c:v>5.8699999999999983</c:v>
                </c:pt>
                <c:pt idx="4">
                  <c:v>6.9700000000000015</c:v>
                </c:pt>
                <c:pt idx="5">
                  <c:v>8.2850000000000001</c:v>
                </c:pt>
                <c:pt idx="6">
                  <c:v>8.6750000000000007</c:v>
                </c:pt>
                <c:pt idx="7">
                  <c:v>11.07</c:v>
                </c:pt>
                <c:pt idx="8">
                  <c:v>16.344999999999999</c:v>
                </c:pt>
                <c:pt idx="9">
                  <c:v>21.59</c:v>
                </c:pt>
                <c:pt idx="10">
                  <c:v>23.959999999999997</c:v>
                </c:pt>
                <c:pt idx="11">
                  <c:v>24.64</c:v>
                </c:pt>
                <c:pt idx="12">
                  <c:v>25.279999999999998</c:v>
                </c:pt>
                <c:pt idx="13">
                  <c:v>26.779999999999998</c:v>
                </c:pt>
                <c:pt idx="14">
                  <c:v>28.560000000000002</c:v>
                </c:pt>
                <c:pt idx="15">
                  <c:v>30.52</c:v>
                </c:pt>
                <c:pt idx="16">
                  <c:v>32.849999999999994</c:v>
                </c:pt>
                <c:pt idx="17">
                  <c:v>34.325000000000003</c:v>
                </c:pt>
                <c:pt idx="18">
                  <c:v>36.255000000000003</c:v>
                </c:pt>
                <c:pt idx="19">
                  <c:v>36.875</c:v>
                </c:pt>
                <c:pt idx="20">
                  <c:v>38.01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47F-412E-9D0F-E558502B4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62112"/>
        <c:axId val="96784384"/>
      </c:lineChart>
      <c:dateAx>
        <c:axId val="967621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84384"/>
        <c:crosses val="autoZero"/>
        <c:auto val="1"/>
        <c:lblOffset val="100"/>
        <c:baseTimeUnit val="months"/>
      </c:dateAx>
      <c:valAx>
        <c:axId val="96784384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8187402665629E-2"/>
          <c:y val="6.6378066378066383E-2"/>
          <c:w val="0.85121265854119665"/>
          <c:h val="0.75545188101487326"/>
        </c:manualLayout>
      </c:layout>
      <c:lineChart>
        <c:grouping val="standard"/>
        <c:varyColors val="0"/>
        <c:ser>
          <c:idx val="0"/>
          <c:order val="0"/>
          <c:tx>
            <c:strRef>
              <c:f>'VARIABLES RELACIONADAS'!$C$109</c:f>
              <c:strCache>
                <c:ptCount val="1"/>
                <c:pt idx="0">
                  <c:v>VAR DE LAS INTERVENCIONES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'VARIABLES RELACIONADAS'!$A$111:$A$125</c:f>
              <c:numCache>
                <c:formatCode>mmm\-yy</c:formatCode>
                <c:ptCount val="15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  <c:pt idx="13">
                  <c:v>45200</c:v>
                </c:pt>
                <c:pt idx="14">
                  <c:v>45231</c:v>
                </c:pt>
              </c:numCache>
            </c:numRef>
          </c:cat>
          <c:val>
            <c:numRef>
              <c:f>'VARIABLES RELACIONADAS'!$C$111:$C$125</c:f>
              <c:numCache>
                <c:formatCode>0%</c:formatCode>
                <c:ptCount val="15"/>
                <c:pt idx="0">
                  <c:v>-0.55097087378640774</c:v>
                </c:pt>
                <c:pt idx="1">
                  <c:v>0.56216216216216208</c:v>
                </c:pt>
                <c:pt idx="2">
                  <c:v>-0.1591695501730104</c:v>
                </c:pt>
                <c:pt idx="3">
                  <c:v>-1.2345679012345682E-2</c:v>
                </c:pt>
                <c:pt idx="4">
                  <c:v>-0.41875000000000001</c:v>
                </c:pt>
                <c:pt idx="5">
                  <c:v>0.66666666666666663</c:v>
                </c:pt>
                <c:pt idx="6">
                  <c:v>-0.36559139784946243</c:v>
                </c:pt>
                <c:pt idx="7">
                  <c:v>0.17288135593220341</c:v>
                </c:pt>
                <c:pt idx="8">
                  <c:v>0.3612716763005781</c:v>
                </c:pt>
                <c:pt idx="9">
                  <c:v>-0.36305732484076431</c:v>
                </c:pt>
                <c:pt idx="10">
                  <c:v>9.6666666666666692E-2</c:v>
                </c:pt>
                <c:pt idx="11">
                  <c:v>0.31003039513677816</c:v>
                </c:pt>
                <c:pt idx="12">
                  <c:v>-0.23665893271461716</c:v>
                </c:pt>
                <c:pt idx="13">
                  <c:v>0.72644376899696039</c:v>
                </c:pt>
                <c:pt idx="14">
                  <c:v>-0.14436619718309862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B-46F8-A6D5-8C5F10D8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30752"/>
        <c:axId val="99129216"/>
      </c:lineChart>
      <c:lineChart>
        <c:grouping val="standard"/>
        <c:varyColors val="0"/>
        <c:ser>
          <c:idx val="1"/>
          <c:order val="1"/>
          <c:tx>
            <c:strRef>
              <c:f>'VARIABLES RELACIONADAS'!$D$109</c:f>
              <c:strCache>
                <c:ptCount val="1"/>
                <c:pt idx="0">
                  <c:v>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cat>
            <c:numRef>
              <c:f>'VARIABLES RELACIONADAS'!$A$111:$A$125</c:f>
              <c:numCache>
                <c:formatCode>mmm\-yy</c:formatCode>
                <c:ptCount val="15"/>
                <c:pt idx="0">
                  <c:v>44805</c:v>
                </c:pt>
                <c:pt idx="1">
                  <c:v>44835</c:v>
                </c:pt>
                <c:pt idx="2">
                  <c:v>44866</c:v>
                </c:pt>
                <c:pt idx="3">
                  <c:v>44896</c:v>
                </c:pt>
                <c:pt idx="4">
                  <c:v>44927</c:v>
                </c:pt>
                <c:pt idx="5">
                  <c:v>44958</c:v>
                </c:pt>
                <c:pt idx="6">
                  <c:v>44986</c:v>
                </c:pt>
                <c:pt idx="7">
                  <c:v>45017</c:v>
                </c:pt>
                <c:pt idx="8">
                  <c:v>45047</c:v>
                </c:pt>
                <c:pt idx="9">
                  <c:v>45078</c:v>
                </c:pt>
                <c:pt idx="10">
                  <c:v>45108</c:v>
                </c:pt>
                <c:pt idx="11">
                  <c:v>45139</c:v>
                </c:pt>
                <c:pt idx="12">
                  <c:v>45170</c:v>
                </c:pt>
                <c:pt idx="13">
                  <c:v>45200</c:v>
                </c:pt>
                <c:pt idx="14">
                  <c:v>45231</c:v>
                </c:pt>
              </c:numCache>
            </c:numRef>
          </c:cat>
          <c:val>
            <c:numRef>
              <c:f>'VARIABLES RELACIONADAS'!$D$111:$D$125</c:f>
              <c:numCache>
                <c:formatCode>0%</c:formatCode>
                <c:ptCount val="15"/>
                <c:pt idx="0">
                  <c:v>8.3192550726581466E-2</c:v>
                </c:pt>
                <c:pt idx="1">
                  <c:v>0.22612931859247354</c:v>
                </c:pt>
                <c:pt idx="2">
                  <c:v>0.36491378666765223</c:v>
                </c:pt>
                <c:pt idx="3">
                  <c:v>1.2306827349097256E-2</c:v>
                </c:pt>
                <c:pt idx="4">
                  <c:v>0.19994120245376512</c:v>
                </c:pt>
                <c:pt idx="5">
                  <c:v>0.16234337427869833</c:v>
                </c:pt>
                <c:pt idx="6">
                  <c:v>7.4629678253173279E-2</c:v>
                </c:pt>
                <c:pt idx="7">
                  <c:v>0.1510060426451531</c:v>
                </c:pt>
                <c:pt idx="8">
                  <c:v>9.6514750698053972E-2</c:v>
                </c:pt>
                <c:pt idx="9">
                  <c:v>8.049534443265885E-2</c:v>
                </c:pt>
                <c:pt idx="10">
                  <c:v>0.21277912999343426</c:v>
                </c:pt>
                <c:pt idx="11">
                  <c:v>-3.3150182633650778E-2</c:v>
                </c:pt>
                <c:pt idx="12">
                  <c:v>6.3911727197716234E-2</c:v>
                </c:pt>
                <c:pt idx="13">
                  <c:v>0.19173233641718623</c:v>
                </c:pt>
                <c:pt idx="14">
                  <c:v>0.13979649603546915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B-46F8-A6D5-8C5F10D82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42272"/>
        <c:axId val="99140736"/>
      </c:lineChart>
      <c:valAx>
        <c:axId val="99129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30752"/>
        <c:crosses val="autoZero"/>
        <c:crossBetween val="between"/>
      </c:valAx>
      <c:dateAx>
        <c:axId val="99130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29216"/>
        <c:crosses val="autoZero"/>
        <c:auto val="1"/>
        <c:lblOffset val="100"/>
        <c:baseTimeUnit val="months"/>
        <c:majorUnit val="1"/>
        <c:minorUnit val="1"/>
      </c:dateAx>
      <c:valAx>
        <c:axId val="991407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42272"/>
        <c:crosses val="max"/>
        <c:crossBetween val="between"/>
      </c:valAx>
      <c:dateAx>
        <c:axId val="991422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9914073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5174610288849735E-2"/>
          <c:y val="0.86910674627210061"/>
          <c:w val="0.89999993209128304"/>
          <c:h val="4.5911568746214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SALARIOS!$I$1</c:f>
              <c:strCache>
                <c:ptCount val="1"/>
                <c:pt idx="0">
                  <c:v>SALARIO MÍNIMO EN $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SALARIOS!$I$16:$I$24</c:f>
              <c:numCache>
                <c:formatCode>0.00</c:formatCode>
                <c:ptCount val="9"/>
                <c:pt idx="0">
                  <c:v>5.1070516597917894</c:v>
                </c:pt>
                <c:pt idx="1">
                  <c:v>4.8046716191743357</c:v>
                </c:pt>
                <c:pt idx="2">
                  <c:v>4.5196954420609812</c:v>
                </c:pt>
                <c:pt idx="3">
                  <c:v>4.1928721174004195</c:v>
                </c:pt>
                <c:pt idx="4">
                  <c:v>3.88651379712398</c:v>
                </c:pt>
                <c:pt idx="5">
                  <c:v>3.7384790141918418</c:v>
                </c:pt>
                <c:pt idx="6">
                  <c:v>3.6557930258717657</c:v>
                </c:pt>
                <c:pt idx="7">
                  <c:v>3.6392597745618542</c:v>
                </c:pt>
                <c:pt idx="8">
                  <c:v>3.5401555762215917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5-4798-929B-C463D6449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56760527"/>
        <c:axId val="956751791"/>
      </c:barChart>
      <c:lineChart>
        <c:grouping val="standard"/>
        <c:varyColors val="0"/>
        <c:ser>
          <c:idx val="0"/>
          <c:order val="0"/>
          <c:tx>
            <c:strRef>
              <c:f>SALARIOS!$S$1</c:f>
              <c:strCache>
                <c:ptCount val="1"/>
                <c:pt idx="0">
                  <c:v>CANASTA ALIMENTARIA FAMILIAR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9.5408449582645768E-3"/>
                  <c:y val="-4.354434013866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D5-4798-929B-C463D6449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SALARIOS!$A$16:$A$24</c:f>
              <c:numCache>
                <c:formatCode>mmm\-yy</c:formatCode>
                <c:ptCount val="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</c:numCache>
            </c:numRef>
          </c:cat>
          <c:val>
            <c:numRef>
              <c:f>SALARIOS!$S$16:$S$24</c:f>
              <c:numCache>
                <c:formatCode>0.00</c:formatCode>
                <c:ptCount val="9"/>
                <c:pt idx="0">
                  <c:v>523.29</c:v>
                </c:pt>
                <c:pt idx="1">
                  <c:v>511.2</c:v>
                </c:pt>
                <c:pt idx="2">
                  <c:v>502.27</c:v>
                </c:pt>
                <c:pt idx="3">
                  <c:v>491</c:v>
                </c:pt>
                <c:pt idx="4">
                  <c:v>495.54</c:v>
                </c:pt>
                <c:pt idx="5">
                  <c:v>493.53</c:v>
                </c:pt>
                <c:pt idx="6">
                  <c:v>522.01</c:v>
                </c:pt>
                <c:pt idx="7">
                  <c:v>531.95000000000005</c:v>
                </c:pt>
                <c:pt idx="8">
                  <c:v>531.95000000000005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5-4798-929B-C463D6449400}"/>
            </c:ext>
          </c:extLst>
        </c:ser>
        <c:ser>
          <c:idx val="2"/>
          <c:order val="2"/>
          <c:tx>
            <c:strRef>
              <c:f>SALARIOS!$N$1</c:f>
              <c:strCache>
                <c:ptCount val="1"/>
                <c:pt idx="0">
                  <c:v>INGRESO INTEGRAL= SALARIO MÍNIMO + CESTATICKET + BONO DE GUERRA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5265351933223099E-2"/>
                  <c:y val="-4.93502521571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D5-4798-929B-C463D6449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SALARIOS!$O$16:$O$24</c:f>
              <c:numCache>
                <c:formatCode>0.00</c:formatCode>
                <c:ptCount val="9"/>
                <c:pt idx="0">
                  <c:v>74.392064427420948</c:v>
                </c:pt>
                <c:pt idx="1">
                  <c:v>74.804671619174343</c:v>
                </c:pt>
                <c:pt idx="2">
                  <c:v>74.519695442060979</c:v>
                </c:pt>
                <c:pt idx="3">
                  <c:v>74.192872117400412</c:v>
                </c:pt>
                <c:pt idx="4">
                  <c:v>73.886513797123982</c:v>
                </c:pt>
                <c:pt idx="5">
                  <c:v>83.738479014191853</c:v>
                </c:pt>
                <c:pt idx="6">
                  <c:v>83.655793025871759</c:v>
                </c:pt>
                <c:pt idx="7">
                  <c:v>83.63925977456185</c:v>
                </c:pt>
                <c:pt idx="8">
                  <c:v>103.54015557622159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D5-4798-929B-C463D6449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760527"/>
        <c:axId val="956751791"/>
      </c:lineChart>
      <c:dateAx>
        <c:axId val="95676052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751791"/>
        <c:crosses val="autoZero"/>
        <c:auto val="1"/>
        <c:lblOffset val="100"/>
        <c:baseTimeUnit val="months"/>
      </c:dateAx>
      <c:valAx>
        <c:axId val="95675179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76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60492554494853E-2"/>
          <c:y val="9.7425191370911615E-2"/>
          <c:w val="0.8233341880293511"/>
          <c:h val="0.6382500726031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SALARIOS!$T$1</c:f>
              <c:strCache>
                <c:ptCount val="1"/>
                <c:pt idx="0">
                  <c:v>CANTIDAD DE SALARIOS MÍNIMOS REQUERIDOS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SALARIOS!$A$16:$A$24</c:f>
              <c:numCache>
                <c:formatCode>mmm\-yy</c:formatCode>
                <c:ptCount val="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</c:numCache>
            </c:numRef>
          </c:cat>
          <c:val>
            <c:numRef>
              <c:f>SALARIOS!$T$16:$T$24</c:f>
              <c:numCache>
                <c:formatCode>0</c:formatCode>
                <c:ptCount val="9"/>
                <c:pt idx="0">
                  <c:v>102.46420730769231</c:v>
                </c:pt>
                <c:pt idx="1">
                  <c:v>106.39644923076922</c:v>
                </c:pt>
                <c:pt idx="2">
                  <c:v>111.12916930769231</c:v>
                </c:pt>
                <c:pt idx="3">
                  <c:v>117.1035</c:v>
                </c:pt>
                <c:pt idx="4">
                  <c:v>127.502442</c:v>
                </c:pt>
                <c:pt idx="5">
                  <c:v>132.01358042307692</c:v>
                </c:pt>
                <c:pt idx="6">
                  <c:v>142.78981230769233</c:v>
                </c:pt>
                <c:pt idx="7">
                  <c:v>146.16983478846154</c:v>
                </c:pt>
                <c:pt idx="8">
                  <c:v>150.26175786538465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D-4833-A61A-C93A1F6CCB2D}"/>
            </c:ext>
          </c:extLst>
        </c:ser>
        <c:ser>
          <c:idx val="1"/>
          <c:order val="1"/>
          <c:tx>
            <c:strRef>
              <c:f>SALARIOS!$U$1</c:f>
              <c:strCache>
                <c:ptCount val="1"/>
                <c:pt idx="0">
                  <c:v>CANTIDAD DE INGRESOS INTEGRALES REQUERIDOS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SALARIOS!$A$16:$A$24</c:f>
              <c:numCache>
                <c:formatCode>mmm\-yy</c:formatCode>
                <c:ptCount val="9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</c:numCache>
            </c:numRef>
          </c:cat>
          <c:val>
            <c:numRef>
              <c:f>SALARIOS!$U$16:$U$24</c:f>
              <c:numCache>
                <c:formatCode>0</c:formatCode>
                <c:ptCount val="9"/>
                <c:pt idx="0">
                  <c:v>7.0342180181131662</c:v>
                </c:pt>
                <c:pt idx="1">
                  <c:v>6.8337977954436528</c:v>
                </c:pt>
                <c:pt idx="2">
                  <c:v>6.740097326223168</c:v>
                </c:pt>
                <c:pt idx="3">
                  <c:v>6.6178864085899978</c:v>
                </c:pt>
                <c:pt idx="4">
                  <c:v>6.7067719741202465</c:v>
                </c:pt>
                <c:pt idx="5">
                  <c:v>5.8937062842562185</c:v>
                </c:pt>
                <c:pt idx="6">
                  <c:v>6.2399743176011837</c:v>
                </c:pt>
                <c:pt idx="7">
                  <c:v>6.3600515049248196</c:v>
                </c:pt>
                <c:pt idx="8">
                  <c:v>5.1376202502265169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D-4833-A61A-C93A1F6CC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451872"/>
        <c:axId val="1103447712"/>
      </c:barChart>
      <c:dateAx>
        <c:axId val="11034518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447712"/>
        <c:crosses val="autoZero"/>
        <c:auto val="1"/>
        <c:lblOffset val="100"/>
        <c:baseTimeUnit val="months"/>
      </c:dateAx>
      <c:valAx>
        <c:axId val="110344771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45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638189183698012E-2"/>
          <c:y val="0.86184625088870015"/>
          <c:w val="0.89999992010131158"/>
          <c:h val="5.5693473582670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5AE4-FA20-400F-8921-40AB2B4CBE3A}" type="datetimeFigureOut">
              <a:rPr lang="es-VE" smtClean="0"/>
              <a:t>6/2/2024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0498-A4EA-4467-8EDD-6DEE571268C8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F3ABC-E3F6-4DF4-9565-3AD5838A5BD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E921-9210-49B4-B0B3-D715168153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191" y="-228143"/>
            <a:ext cx="9752381" cy="731428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304192" y="4441371"/>
            <a:ext cx="9752381" cy="1175658"/>
            <a:chOff x="-304192" y="4441371"/>
            <a:chExt cx="9752381" cy="1175658"/>
          </a:xfrm>
        </p:grpSpPr>
        <p:sp>
          <p:nvSpPr>
            <p:cNvPr id="9" name="Rectángulo redondeado 8"/>
            <p:cNvSpPr/>
            <p:nvPr/>
          </p:nvSpPr>
          <p:spPr>
            <a:xfrm>
              <a:off x="-304192" y="4441371"/>
              <a:ext cx="9752381" cy="1175658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031240" y="4613701"/>
              <a:ext cx="2849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Dr. Luis Angarita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Decano de </a:t>
              </a:r>
              <a:r>
                <a:rPr lang="es-ES" dirty="0" err="1">
                  <a:solidFill>
                    <a:schemeClr val="bg1"/>
                  </a:solidFill>
                </a:rPr>
                <a:t>FaCES</a:t>
              </a:r>
              <a:endParaRPr lang="es-V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CC99-B6DA-9069-A9BF-C19ADDE2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CC1FEE8-BEDD-12FA-B9C8-29D6541BDC85}"/>
              </a:ext>
            </a:extLst>
          </p:cNvPr>
          <p:cNvSpPr/>
          <p:nvPr/>
        </p:nvSpPr>
        <p:spPr>
          <a:xfrm>
            <a:off x="0" y="0"/>
            <a:ext cx="9144000" cy="4226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F8EDD-219D-1056-0671-193BA675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47" y="1164863"/>
            <a:ext cx="8448791" cy="2364060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Perspectivas Económicas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2E6D13-A96A-BDD6-483B-B0705A7D6584}"/>
              </a:ext>
            </a:extLst>
          </p:cNvPr>
          <p:cNvSpPr txBox="1"/>
          <p:nvPr/>
        </p:nvSpPr>
        <p:spPr>
          <a:xfrm>
            <a:off x="5329452" y="4432176"/>
            <a:ext cx="354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Econ. María Isabel Díaz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153680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36730D-6CE7-06CE-5AB1-2E1C55D365C6}"/>
              </a:ext>
            </a:extLst>
          </p:cNvPr>
          <p:cNvSpPr txBox="1"/>
          <p:nvPr/>
        </p:nvSpPr>
        <p:spPr>
          <a:xfrm>
            <a:off x="3543301" y="4443412"/>
            <a:ext cx="500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Ya son 10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Factores claves que han definido la situación económica 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Perspectivas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B28D8C-772F-C096-A5BB-492EE48ADE21}"/>
              </a:ext>
            </a:extLst>
          </p:cNvPr>
          <p:cNvSpPr/>
          <p:nvPr/>
        </p:nvSpPr>
        <p:spPr>
          <a:xfrm>
            <a:off x="1" y="0"/>
            <a:ext cx="325755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7120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49963"/>
              </p:ext>
            </p:extLst>
          </p:nvPr>
        </p:nvGraphicFramePr>
        <p:xfrm>
          <a:off x="159657" y="1089525"/>
          <a:ext cx="8824686" cy="545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3" name="Rectángulo 2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7243010" y="158097"/>
              <a:ext cx="1479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VAR% PIB (Base 1997)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81000" y="333528"/>
              <a:ext cx="6200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¿Estamos creciendo?</a:t>
              </a:r>
              <a:endParaRPr lang="en-US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61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93" y="-55166"/>
            <a:ext cx="9156986" cy="69683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4" r="43553" b="2087"/>
          <a:stretch/>
        </p:blipFill>
        <p:spPr>
          <a:xfrm>
            <a:off x="1450932" y="-39280"/>
            <a:ext cx="6242135" cy="69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444367"/>
              </p:ext>
            </p:extLst>
          </p:nvPr>
        </p:nvGraphicFramePr>
        <p:xfrm>
          <a:off x="709945" y="1296054"/>
          <a:ext cx="7724112" cy="495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4" name="Rectángulo 3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243010" y="158097"/>
              <a:ext cx="1479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Inflación 2019 al 2023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17095" y="158097"/>
              <a:ext cx="581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La inflación como parte de la realidad económica empresarial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98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4" name="Rectángulo 3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243010" y="296596"/>
              <a:ext cx="147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Inflación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17095" y="158097"/>
              <a:ext cx="5815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Diciembre y Enero</a:t>
              </a:r>
            </a:p>
            <a:p>
              <a:r>
                <a:rPr lang="es-VE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2021, 2022 y 2023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64613"/>
              </p:ext>
            </p:extLst>
          </p:nvPr>
        </p:nvGraphicFramePr>
        <p:xfrm>
          <a:off x="859871" y="1216875"/>
          <a:ext cx="7424260" cy="516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41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4226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3747" y="1164863"/>
            <a:ext cx="8448791" cy="236406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Contexto internacional para la economía venezolana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49554" y="4432176"/>
            <a:ext cx="253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Dr. Luis Angarita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403920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r="1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483" y="1934665"/>
            <a:ext cx="8473697" cy="352712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4" name="Rectángulo 3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689559" y="186066"/>
              <a:ext cx="2141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Intervenciones cambiarias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81000" y="333528"/>
              <a:ext cx="6200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¿Vale la pena participar?</a:t>
              </a:r>
              <a:endParaRPr lang="en-US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5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4" name="Rectángulo 3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689559" y="186066"/>
              <a:ext cx="2141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Intervenciones cambiarias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81000" y="333528"/>
              <a:ext cx="6200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¿Vale la pena participar?</a:t>
              </a:r>
              <a:endParaRPr lang="en-US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8629" r="2345"/>
          <a:stretch/>
        </p:blipFill>
        <p:spPr>
          <a:xfrm>
            <a:off x="1" y="1491916"/>
            <a:ext cx="9143999" cy="51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6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92577"/>
              </p:ext>
            </p:extLst>
          </p:nvPr>
        </p:nvGraphicFramePr>
        <p:xfrm>
          <a:off x="192506" y="1355327"/>
          <a:ext cx="8650706" cy="458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5" name="Rectángulo 4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6701591" y="379694"/>
              <a:ext cx="21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Brecha cambiaria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93032" y="210417"/>
              <a:ext cx="620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Hay que afinar la estrategia empresarial y personal en el contexto de dolarización</a:t>
              </a:r>
              <a:endParaRPr lang="en-US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84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638836"/>
              </p:ext>
            </p:extLst>
          </p:nvPr>
        </p:nvGraphicFramePr>
        <p:xfrm>
          <a:off x="360947" y="1262062"/>
          <a:ext cx="8313821" cy="484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" y="0"/>
            <a:ext cx="9144000" cy="962526"/>
            <a:chOff x="1" y="0"/>
            <a:chExt cx="9144000" cy="962526"/>
          </a:xfrm>
        </p:grpSpPr>
        <p:sp>
          <p:nvSpPr>
            <p:cNvPr id="4" name="Rectángulo 3"/>
            <p:cNvSpPr/>
            <p:nvPr/>
          </p:nvSpPr>
          <p:spPr>
            <a:xfrm>
              <a:off x="1" y="0"/>
              <a:ext cx="9144000" cy="96252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6797843" y="210417"/>
              <a:ext cx="2141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b="1" dirty="0">
                  <a:solidFill>
                    <a:schemeClr val="bg1"/>
                  </a:solidFill>
                </a:rPr>
                <a:t>Avance de la dolarización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93032" y="210417"/>
              <a:ext cx="5093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Tendencias de las Intervenciones y la Liquidez</a:t>
              </a:r>
              <a:endParaRPr lang="en-US" sz="2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68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4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254819"/>
              </p:ext>
            </p:extLst>
          </p:nvPr>
        </p:nvGraphicFramePr>
        <p:xfrm>
          <a:off x="1266505" y="1531506"/>
          <a:ext cx="6655595" cy="437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69273" y="1025912"/>
            <a:ext cx="465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COBERTURA DE LA CAF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7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50864"/>
              </p:ext>
            </p:extLst>
          </p:nvPr>
        </p:nvGraphicFramePr>
        <p:xfrm>
          <a:off x="1141054" y="1016736"/>
          <a:ext cx="6884194" cy="52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41054" y="832070"/>
            <a:ext cx="693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¿Con cuántos Salarios Mínimos – Ingresos Integrales se cubre la CAF?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668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3"/>
          <a:stretch/>
        </p:blipFill>
        <p:spPr>
          <a:xfrm>
            <a:off x="0" y="0"/>
            <a:ext cx="9144000" cy="5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8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93" y="0"/>
            <a:ext cx="9156986" cy="69695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1151" y="0"/>
            <a:ext cx="9155151" cy="27655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289" y="1194610"/>
            <a:ext cx="5738696" cy="132556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Contexto internacional</a:t>
            </a:r>
            <a:endParaRPr lang="es-V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2702" y="3278458"/>
            <a:ext cx="5575609" cy="317809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Perspectivas Económicas</a:t>
            </a:r>
          </a:p>
          <a:p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Conflictos políticos</a:t>
            </a:r>
          </a:p>
          <a:p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Era de incertidumbre</a:t>
            </a:r>
          </a:p>
          <a:p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Venezuela en este contexto</a:t>
            </a:r>
          </a:p>
          <a:p>
            <a:endParaRPr lang="es-V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49934" r="1223" b="13833"/>
          <a:stretch/>
        </p:blipFill>
        <p:spPr>
          <a:xfrm>
            <a:off x="-11151" y="2765502"/>
            <a:ext cx="3055434" cy="42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1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32"/>
          <a:stretch/>
        </p:blipFill>
        <p:spPr>
          <a:xfrm>
            <a:off x="0" y="0"/>
            <a:ext cx="9144000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43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62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/>
          <a:stretch/>
        </p:blipFill>
        <p:spPr>
          <a:xfrm>
            <a:off x="0" y="348916"/>
            <a:ext cx="9144000" cy="59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4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3294" y="1337568"/>
            <a:ext cx="3753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DESEMPEÑO ECONÓMICO ESPERADO</a:t>
            </a:r>
          </a:p>
          <a:p>
            <a:r>
              <a:rPr lang="es-ES" sz="1200" b="1" dirty="0"/>
              <a:t>Certeza: Licencias hasta abril</a:t>
            </a:r>
          </a:p>
          <a:p>
            <a:r>
              <a:rPr lang="es-ES" sz="1200" b="1" dirty="0"/>
              <a:t>Expectativa: Calendario y proceso electoral</a:t>
            </a:r>
          </a:p>
          <a:p>
            <a:endParaRPr lang="es-ES" sz="1200" b="1" dirty="0"/>
          </a:p>
          <a:p>
            <a:r>
              <a:rPr lang="es-ES" sz="1200" b="1" dirty="0"/>
              <a:t>Efectos:</a:t>
            </a:r>
          </a:p>
          <a:p>
            <a:r>
              <a:rPr lang="es-ES" sz="1200" b="1" dirty="0"/>
              <a:t>Efecto principal: Shock positivo en la producción petrolera</a:t>
            </a:r>
          </a:p>
          <a:p>
            <a:r>
              <a:rPr lang="es-ES" sz="1200" b="1" dirty="0"/>
              <a:t>Efecto fiscal: Incremento del Ingreso Petrolero</a:t>
            </a:r>
          </a:p>
          <a:p>
            <a:r>
              <a:rPr lang="es-ES" sz="1200" b="1" dirty="0"/>
              <a:t>Efecto en la DA: Incremento del Gasto Público y estrategia cambiaria invariable</a:t>
            </a:r>
          </a:p>
          <a:p>
            <a:r>
              <a:rPr lang="es-ES" sz="1200" b="1" dirty="0"/>
              <a:t>Efecto en la economía real: Dinamismo en la actividad comercial, importaciones a pequeña y mediana escala</a:t>
            </a:r>
          </a:p>
          <a:p>
            <a:r>
              <a:rPr lang="es-ES" sz="1200" b="1" dirty="0"/>
              <a:t>Efecto en el sector bancario: Leve aumento del crédito</a:t>
            </a:r>
          </a:p>
          <a:p>
            <a:r>
              <a:rPr lang="es-ES" sz="1200" b="1" dirty="0"/>
              <a:t>Presión social: Aumento salarial</a:t>
            </a:r>
          </a:p>
          <a:p>
            <a:endParaRPr lang="es-ES" sz="1200" b="1" dirty="0"/>
          </a:p>
          <a:p>
            <a:r>
              <a:rPr lang="es-ES" sz="1200" b="1" dirty="0"/>
              <a:t>Razonamiento:</a:t>
            </a:r>
          </a:p>
          <a:p>
            <a:r>
              <a:rPr lang="es-ES" sz="1200" b="1" dirty="0"/>
              <a:t>Las sanciones tuvieron un impacto visible tan pronto como fueron aplicadas, pero su levantamiento no tendrá un impacto tan inmediato.</a:t>
            </a:r>
          </a:p>
          <a:p>
            <a:endParaRPr lang="es-ES" sz="1200" b="1" dirty="0"/>
          </a:p>
          <a:p>
            <a:r>
              <a:rPr lang="es-ES" sz="1200" b="1" dirty="0"/>
              <a:t>Condiciones / supuestos:</a:t>
            </a:r>
          </a:p>
          <a:p>
            <a:r>
              <a:rPr lang="es-ES" sz="1200" b="1" dirty="0"/>
              <a:t>Precio favorable</a:t>
            </a:r>
          </a:p>
          <a:p>
            <a:endParaRPr lang="es-ES" sz="1200" b="1" dirty="0"/>
          </a:p>
          <a:p>
            <a:r>
              <a:rPr lang="es-ES" sz="1200" b="1" dirty="0"/>
              <a:t>Desafíos de la actividad petrolera</a:t>
            </a:r>
          </a:p>
          <a:p>
            <a:r>
              <a:rPr lang="es-ES" sz="1200" b="1" dirty="0"/>
              <a:t>Funcionamiento del sistema eléctrico</a:t>
            </a:r>
          </a:p>
          <a:p>
            <a:r>
              <a:rPr lang="es-ES" sz="1200" b="1" dirty="0"/>
              <a:t>Entorno de los campos petroleros - tiempos en el terreno</a:t>
            </a:r>
            <a:endParaRPr lang="en-US" sz="1200" b="1" dirty="0"/>
          </a:p>
        </p:txBody>
      </p:sp>
      <p:sp>
        <p:nvSpPr>
          <p:cNvPr id="7" name="Rectángulo 6"/>
          <p:cNvSpPr/>
          <p:nvPr/>
        </p:nvSpPr>
        <p:spPr>
          <a:xfrm>
            <a:off x="4602081" y="1297997"/>
            <a:ext cx="41990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DESEMPEÑO ECONÓMICO ESPERADO</a:t>
            </a:r>
          </a:p>
          <a:p>
            <a:r>
              <a:rPr lang="es-ES" sz="1200" b="1" dirty="0"/>
              <a:t>Certeza: Poder político en disputa. El Gobierno usará toda la plataforma disponible.</a:t>
            </a:r>
          </a:p>
          <a:p>
            <a:r>
              <a:rPr lang="es-ES" sz="1200" b="1" dirty="0"/>
              <a:t>Expectativa: Renovación de las licencias en abril</a:t>
            </a:r>
          </a:p>
          <a:p>
            <a:endParaRPr lang="es-ES" sz="1200" b="1" dirty="0"/>
          </a:p>
          <a:p>
            <a:r>
              <a:rPr lang="es-ES" sz="1200" b="1" dirty="0"/>
              <a:t>Efectos:</a:t>
            </a:r>
          </a:p>
          <a:p>
            <a:r>
              <a:rPr lang="es-ES" sz="1200" b="1" dirty="0"/>
              <a:t>Efecto principal: Expectativas sobre si se aumenta o se mantiene el ritmo de producción petrolera</a:t>
            </a:r>
          </a:p>
          <a:p>
            <a:r>
              <a:rPr lang="es-ES" sz="1200" b="1" dirty="0"/>
              <a:t>Efecto fiscal: Confianza en el Ingreso Petrolero</a:t>
            </a:r>
          </a:p>
          <a:p>
            <a:r>
              <a:rPr lang="es-ES" sz="1200" b="1" dirty="0"/>
              <a:t>Efecto en la DA: Aumento del Gasto Público, presión cambiaria e inflacionaria</a:t>
            </a:r>
          </a:p>
          <a:p>
            <a:r>
              <a:rPr lang="es-ES" sz="1200" b="1" dirty="0"/>
              <a:t>Efecto en la economía real: Dinamismo en la actividad comercial, importaciones a pequeña y mediana escala</a:t>
            </a:r>
          </a:p>
          <a:p>
            <a:r>
              <a:rPr lang="es-ES" sz="1200" b="1" dirty="0"/>
              <a:t>Presión social: Auge del tema político / proyecto país</a:t>
            </a:r>
          </a:p>
          <a:p>
            <a:endParaRPr lang="es-ES" sz="1200" b="1" dirty="0"/>
          </a:p>
          <a:p>
            <a:r>
              <a:rPr lang="es-ES" sz="1200" b="1" dirty="0"/>
              <a:t>Razonamiento:</a:t>
            </a:r>
          </a:p>
          <a:p>
            <a:r>
              <a:rPr lang="es-ES" sz="1200" b="1" dirty="0"/>
              <a:t>Aún si el precio no es tan favorable, el incremento de la producción es necesario para el flujo de ingresos.</a:t>
            </a:r>
          </a:p>
          <a:p>
            <a:endParaRPr lang="es-ES" sz="1200" b="1" dirty="0"/>
          </a:p>
          <a:p>
            <a:r>
              <a:rPr lang="es-ES" sz="1200" b="1" dirty="0"/>
              <a:t>Condiciones / supuestos:</a:t>
            </a:r>
          </a:p>
          <a:p>
            <a:r>
              <a:rPr lang="es-ES" sz="1200" b="1" dirty="0"/>
              <a:t>Proyecciones electorales en Venezuela y EEUU</a:t>
            </a:r>
          </a:p>
          <a:p>
            <a:r>
              <a:rPr lang="es-ES" sz="1200" b="1" dirty="0"/>
              <a:t>Negociaciones políticas </a:t>
            </a:r>
            <a:r>
              <a:rPr lang="es-ES" sz="1200" b="1" dirty="0" err="1"/>
              <a:t>Vzla</a:t>
            </a:r>
            <a:r>
              <a:rPr lang="es-ES" sz="1200" b="1" dirty="0"/>
              <a:t> - EEUU</a:t>
            </a:r>
          </a:p>
          <a:p>
            <a:r>
              <a:rPr lang="es-ES" sz="1200" b="1" dirty="0"/>
              <a:t>Precio favorable</a:t>
            </a:r>
          </a:p>
          <a:p>
            <a:r>
              <a:rPr lang="es-ES" sz="1200" b="1" dirty="0"/>
              <a:t>Conflictos y alertas internacionales</a:t>
            </a:r>
          </a:p>
          <a:p>
            <a:endParaRPr lang="es-ES" sz="1200" b="1" dirty="0"/>
          </a:p>
          <a:p>
            <a:r>
              <a:rPr lang="es-ES" sz="1200" b="1" dirty="0"/>
              <a:t>Opciones si no se cumple la expectativa:</a:t>
            </a:r>
          </a:p>
          <a:p>
            <a:r>
              <a:rPr lang="es-ES" sz="1200" b="1" dirty="0"/>
              <a:t>Rescate de otros clientes</a:t>
            </a:r>
          </a:p>
          <a:p>
            <a:r>
              <a:rPr lang="es-ES" sz="1200" b="1" dirty="0"/>
              <a:t>Búsqueda de apoyo externo para el financiamiento de lo corriente y logístico</a:t>
            </a:r>
            <a:endParaRPr lang="en-U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1" y="0"/>
            <a:ext cx="9144000" cy="9625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493294" y="481263"/>
            <a:ext cx="2073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solidFill>
                  <a:schemeClr val="bg1"/>
                </a:solidFill>
                <a:latin typeface="Arial Black" panose="020B0A04020102020204" pitchFamily="34" charset="0"/>
              </a:rPr>
              <a:t>1er Semestre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02081" y="481263"/>
            <a:ext cx="239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>
                <a:solidFill>
                  <a:schemeClr val="bg1"/>
                </a:solidFill>
                <a:latin typeface="Arial Black" panose="020B0A04020102020204" pitchFamily="34" charset="0"/>
              </a:rPr>
              <a:t>2do Semestre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90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/>
          <a:stretch/>
        </p:blipFill>
        <p:spPr>
          <a:xfrm>
            <a:off x="0" y="0"/>
            <a:ext cx="9144000" cy="6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9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1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Perspectivas económicas	</a:t>
            </a:r>
            <a:endParaRPr lang="es-V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0"/>
            <a:ext cx="9156986" cy="69695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6747" y="581164"/>
            <a:ext cx="5425756" cy="60377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500" dirty="0">
                <a:solidFill>
                  <a:srgbClr val="FFC000"/>
                </a:solidFill>
                <a:latin typeface="Arial Black" panose="020B0A04020102020204" pitchFamily="34" charset="0"/>
              </a:rPr>
              <a:t>Las tres recesiones en lo que llevamos de siglo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Crisis financiera y recesión 2008-2009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Crisis de la pandemia y confinamiento mundial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Recesión económica en el marco de la crisis política en Europa (Rusia-Ucrania)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ES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500" dirty="0">
                <a:solidFill>
                  <a:srgbClr val="FFC000"/>
                </a:solidFill>
                <a:latin typeface="Arial Black" panose="020B0A04020102020204" pitchFamily="34" charset="0"/>
              </a:rPr>
              <a:t>Perspectivas económicas que se van corrigiendo a la baja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Ralentización del crecimiento económico mundial (cada vez es más costoso crecer)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Asimetrías que se van incrementando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ES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500" dirty="0">
                <a:solidFill>
                  <a:srgbClr val="FFC000"/>
                </a:solidFill>
                <a:latin typeface="Arial Black" panose="020B0A04020102020204" pitchFamily="34" charset="0"/>
              </a:rPr>
              <a:t>Retos de una época de transiciones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Transición Productiva con la cuarta revolución industrial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Transición Energética y límites del cambio productivo</a:t>
            </a:r>
          </a:p>
          <a:p>
            <a:pPr lvl="1">
              <a:lnSpc>
                <a:spcPct val="100000"/>
              </a:lnSpc>
            </a:pPr>
            <a:r>
              <a:rPr lang="es-ES" sz="1500" dirty="0">
                <a:solidFill>
                  <a:schemeClr val="bg1"/>
                </a:solidFill>
                <a:latin typeface="Arial Black" panose="020B0A04020102020204" pitchFamily="34" charset="0"/>
              </a:rPr>
              <a:t>Transición geopolítica y reorganización de actores internacionales</a:t>
            </a:r>
            <a:endParaRPr lang="es-VE" sz="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28587" t="2424" r="43046" b="37800"/>
          <a:stretch/>
        </p:blipFill>
        <p:spPr>
          <a:xfrm>
            <a:off x="-17969" y="0"/>
            <a:ext cx="3393219" cy="2515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/>
          <a:srcRect l="18219" t="22089" r="11437" b="47527"/>
          <a:stretch/>
        </p:blipFill>
        <p:spPr>
          <a:xfrm>
            <a:off x="-17969" y="2515924"/>
            <a:ext cx="3393219" cy="16784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/>
          <a:srcRect l="34514" t="9482" r="24183" b="23553"/>
          <a:stretch/>
        </p:blipFill>
        <p:spPr>
          <a:xfrm>
            <a:off x="-48126" y="4194389"/>
            <a:ext cx="3423376" cy="27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B7F412-38D3-479F-BD51-2D9F6305F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67660"/>
              </p:ext>
            </p:extLst>
          </p:nvPr>
        </p:nvGraphicFramePr>
        <p:xfrm>
          <a:off x="267629" y="1059365"/>
          <a:ext cx="8631044" cy="49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986" y="6300438"/>
            <a:ext cx="9156986" cy="6690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986" y="0"/>
            <a:ext cx="9156986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0"/>
            <a:ext cx="9156986" cy="6969512"/>
          </a:xfrm>
          <a:prstGeom prst="rect">
            <a:avLst/>
          </a:prstGeom>
        </p:spPr>
      </p:pic>
      <p:pic>
        <p:nvPicPr>
          <p:cNvPr id="1026" name="Picture 2" descr="https://www.imf.org/-/media/Images/IMF/Publications/WEO/2023/October/weo-oct-23-eng-econ-groups.ash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405"/>
            <a:ext cx="9158755" cy="51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86" y="0"/>
            <a:ext cx="9156986" cy="6969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35041" r="26581"/>
          <a:stretch/>
        </p:blipFill>
        <p:spPr>
          <a:xfrm>
            <a:off x="0" y="0"/>
            <a:ext cx="4235116" cy="69695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9676" y="1190786"/>
            <a:ext cx="6082428" cy="1325563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Perspectivas políticas</a:t>
            </a:r>
            <a:endParaRPr lang="es-V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306" y="3341032"/>
            <a:ext cx="7332402" cy="3006996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Época de conflictividad e incertidumbres</a:t>
            </a:r>
          </a:p>
          <a:p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Guerra de Rusia Ucrania sigue amenazando la seguridad europea</a:t>
            </a:r>
          </a:p>
          <a:p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Conflicto en el Medio Oriente incrementa la inestabilidad de los mercados (petrolero, cereales, costo de transporte entre otros)</a:t>
            </a:r>
          </a:p>
          <a:p>
            <a:endParaRPr lang="es-E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Retos a la democracia occidental (70 elecciones) EEUU y su rol </a:t>
            </a:r>
            <a:endParaRPr lang="es-V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986" cy="69695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864" y="854219"/>
            <a:ext cx="4908848" cy="1325563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Venezuela en este contexto</a:t>
            </a:r>
            <a:endParaRPr lang="es-V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3085" y="2531449"/>
            <a:ext cx="5210629" cy="4121950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La política venezolana en la dicotomía entre la reinserción y la democracia</a:t>
            </a:r>
          </a:p>
          <a:p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Los acuerdos de Barbados como parámetro: Otros acuerdos a la sombra (Entre el gobierno y los EEUU)</a:t>
            </a:r>
          </a:p>
          <a:p>
            <a:pPr lvl="1"/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La incertidumbre y los cambios generan alineaciones: La importancia del mercado energético mundial en contexto de incertidumbre</a:t>
            </a:r>
          </a:p>
          <a:p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Lo electoral como fin: la democracia y la reinserción de Venezuela</a:t>
            </a:r>
          </a:p>
          <a:p>
            <a:pPr lvl="2"/>
            <a:endParaRPr lang="es-VE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l="22496" r="17054"/>
          <a:stretch/>
        </p:blipFill>
        <p:spPr>
          <a:xfrm>
            <a:off x="0" y="2412642"/>
            <a:ext cx="3529483" cy="38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191" y="-228143"/>
            <a:ext cx="9752381" cy="731428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04192" y="4409540"/>
            <a:ext cx="9752381" cy="1386047"/>
            <a:chOff x="-304192" y="4409540"/>
            <a:chExt cx="9752381" cy="1386047"/>
          </a:xfrm>
        </p:grpSpPr>
        <p:sp>
          <p:nvSpPr>
            <p:cNvPr id="7" name="Rectángulo redondeado 6"/>
            <p:cNvSpPr/>
            <p:nvPr/>
          </p:nvSpPr>
          <p:spPr>
            <a:xfrm>
              <a:off x="-304192" y="4441370"/>
              <a:ext cx="9752381" cy="1354217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176532" y="4409540"/>
              <a:ext cx="484777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schemeClr val="bg1"/>
                  </a:solidFill>
                </a:rPr>
                <a:t>Econ. María Isabel Díaz</a:t>
              </a: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Profesora de la Escuela de Economía Coordinadora de Extensión de </a:t>
              </a:r>
              <a:r>
                <a:rPr lang="es-ES" dirty="0" err="1">
                  <a:solidFill>
                    <a:schemeClr val="bg1"/>
                  </a:solidFill>
                </a:rPr>
                <a:t>FaCES</a:t>
              </a:r>
              <a:endParaRPr lang="es-ES" dirty="0">
                <a:solidFill>
                  <a:schemeClr val="bg1"/>
                </a:solidFill>
              </a:endParaRPr>
            </a:p>
            <a:p>
              <a:pPr algn="ctr"/>
              <a:r>
                <a:rPr lang="es-ES" dirty="0">
                  <a:solidFill>
                    <a:schemeClr val="bg1"/>
                  </a:solidFill>
                </a:rPr>
                <a:t>Asesora de Empresas y Emprendedores</a:t>
              </a:r>
              <a:endParaRPr lang="es-V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913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690</Words>
  <Application>Microsoft Office PowerPoint</Application>
  <PresentationFormat>Presentación en pantalla (4:3)</PresentationFormat>
  <Paragraphs>129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Contexto internacional para la economía venezolana</vt:lpstr>
      <vt:lpstr>Contexto internacional</vt:lpstr>
      <vt:lpstr>Perspectivas económicas </vt:lpstr>
      <vt:lpstr>Presentación de PowerPoint</vt:lpstr>
      <vt:lpstr>Presentación de PowerPoint</vt:lpstr>
      <vt:lpstr>Perspectivas políticas</vt:lpstr>
      <vt:lpstr>Venezuela en este contexto</vt:lpstr>
      <vt:lpstr>Presentación de PowerPoint</vt:lpstr>
      <vt:lpstr>Perspectivas Económicas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 económicas empresariales</dc:title>
  <dc:creator>MARIA_ISABEL</dc:creator>
  <cp:lastModifiedBy>MARIA_ISABEL</cp:lastModifiedBy>
  <cp:revision>25</cp:revision>
  <dcterms:created xsi:type="dcterms:W3CDTF">2024-02-01T22:57:37Z</dcterms:created>
  <dcterms:modified xsi:type="dcterms:W3CDTF">2024-02-07T02:23:34Z</dcterms:modified>
</cp:coreProperties>
</file>